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71" r:id="rId2"/>
    <p:sldId id="267" r:id="rId3"/>
    <p:sldId id="272" r:id="rId4"/>
    <p:sldId id="274" r:id="rId5"/>
    <p:sldId id="275" r:id="rId6"/>
    <p:sldId id="276" r:id="rId7"/>
    <p:sldId id="283" r:id="rId8"/>
    <p:sldId id="284" r:id="rId9"/>
    <p:sldId id="273" r:id="rId10"/>
    <p:sldId id="285" r:id="rId11"/>
    <p:sldId id="286" r:id="rId12"/>
    <p:sldId id="287" r:id="rId13"/>
    <p:sldId id="288" r:id="rId14"/>
    <p:sldId id="289" r:id="rId15"/>
    <p:sldId id="290" r:id="rId16"/>
    <p:sldId id="291" r:id="rId17"/>
    <p:sldId id="257" r:id="rId18"/>
    <p:sldId id="292" r:id="rId19"/>
    <p:sldId id="265" r:id="rId20"/>
    <p:sldId id="269" r:id="rId21"/>
    <p:sldId id="270" r:id="rId22"/>
    <p:sldId id="277" r:id="rId23"/>
    <p:sldId id="278" r:id="rId24"/>
    <p:sldId id="279" r:id="rId25"/>
    <p:sldId id="280" r:id="rId26"/>
    <p:sldId id="281" r:id="rId27"/>
    <p:sldId id="282" r:id="rId28"/>
    <p:sldId id="293" r:id="rId29"/>
    <p:sldId id="297" r:id="rId30"/>
    <p:sldId id="298" r:id="rId31"/>
    <p:sldId id="294" r:id="rId32"/>
    <p:sldId id="295" r:id="rId3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92" autoAdjust="0"/>
  </p:normalViewPr>
  <p:slideViewPr>
    <p:cSldViewPr>
      <p:cViewPr varScale="1">
        <p:scale>
          <a:sx n="86" d="100"/>
          <a:sy n="86" d="100"/>
        </p:scale>
        <p:origin x="2250"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850FD7-FDFE-4C48-B180-252B39CEA9FE}" type="datetimeFigureOut">
              <a:rPr lang="fr-FR" smtClean="0"/>
              <a:pPr/>
              <a:t>19/09/2019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8BF1CC-FDC3-4782-963B-9502EDC95AF2}"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uperdatascience.com/convolutional-neural-networks-cnn-step-3-flatten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deshpande3.github.io/A-Beginner's-Guide-To-Understanding-Convolutional-Neural-Network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2</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13</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Le </a:t>
            </a:r>
            <a:r>
              <a:rPr lang="fr-FR" b="1" dirty="0" err="1"/>
              <a:t>pooling</a:t>
            </a:r>
            <a:r>
              <a:rPr lang="fr-FR" dirty="0"/>
              <a:t> est une opération simple qui consiste à remplacer un carré de pixels (généralement 2×2 ou 3×3) par une valeur unique. De cette manière, l’image diminue en taille et se retrouve simplifiée (lissée)</a:t>
            </a:r>
            <a:endParaRPr lang="en-US" dirty="0"/>
          </a:p>
          <a:p>
            <a:r>
              <a:rPr lang="fr-FR" dirty="0"/>
              <a:t>-il existe </a:t>
            </a:r>
            <a:r>
              <a:rPr lang="fr-FR" dirty="0" err="1"/>
              <a:t>plusieur</a:t>
            </a:r>
            <a:r>
              <a:rPr lang="fr-FR" baseline="0" dirty="0"/>
              <a:t> type de </a:t>
            </a:r>
            <a:r>
              <a:rPr lang="fr-FR" baseline="0" dirty="0" err="1"/>
              <a:t>pooling</a:t>
            </a:r>
            <a:r>
              <a:rPr lang="fr-FR" baseline="0" dirty="0"/>
              <a:t> (</a:t>
            </a:r>
            <a:r>
              <a:rPr lang="fr-FR" baseline="0" dirty="0" err="1"/>
              <a:t>mixation</a:t>
            </a:r>
            <a:r>
              <a:rPr lang="fr-FR" baseline="0" dirty="0"/>
              <a:t> )</a:t>
            </a:r>
          </a:p>
          <a:p>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14</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15</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a:solidFill>
                  <a:schemeClr val="tx1"/>
                </a:solidFill>
                <a:latin typeface="+mn-lt"/>
                <a:ea typeface="+mn-ea"/>
                <a:cs typeface="+mn-cs"/>
              </a:rPr>
              <a:t>Dernière étape de la partie « extraction des informations », le </a:t>
            </a:r>
            <a:r>
              <a:rPr lang="fr-FR" sz="1200" b="0" i="0" u="none" strike="noStrike" kern="1200" dirty="0" err="1">
                <a:solidFill>
                  <a:schemeClr val="tx1"/>
                </a:solidFill>
                <a:latin typeface="+mn-lt"/>
                <a:ea typeface="+mn-ea"/>
                <a:cs typeface="+mn-cs"/>
                <a:hlinkClick r:id="rId3"/>
              </a:rPr>
              <a:t>flattening</a:t>
            </a:r>
            <a:r>
              <a:rPr lang="fr-FR" sz="1200" b="0" i="0" kern="1200" dirty="0">
                <a:solidFill>
                  <a:schemeClr val="tx1"/>
                </a:solidFill>
                <a:latin typeface="+mn-lt"/>
                <a:ea typeface="+mn-ea"/>
                <a:cs typeface="+mn-cs"/>
              </a:rPr>
              <a:t> consiste simplement à </a:t>
            </a:r>
            <a:r>
              <a:rPr lang="fr-FR" sz="1200" b="1" i="0" kern="1200" dirty="0">
                <a:solidFill>
                  <a:schemeClr val="tx1"/>
                </a:solidFill>
                <a:latin typeface="+mn-lt"/>
                <a:ea typeface="+mn-ea"/>
                <a:cs typeface="+mn-cs"/>
              </a:rPr>
              <a:t>mettre bout à bout</a:t>
            </a:r>
            <a:r>
              <a:rPr lang="fr-FR" sz="1200" b="0" i="0" kern="1200" dirty="0">
                <a:solidFill>
                  <a:schemeClr val="tx1"/>
                </a:solidFill>
                <a:latin typeface="+mn-lt"/>
                <a:ea typeface="+mn-ea"/>
                <a:cs typeface="+mn-cs"/>
              </a:rPr>
              <a:t> toutes les images (matrices) que nous avons pour en faire un (long) vecteur. Les pixels (en réalité ce ne sont plus des images ou des pixels, mais des matrices de nombres, donc les pixels sont ces nombres) sont récupérés ligne par ligne et ajoutés au vecteur final.</a:t>
            </a:r>
          </a:p>
          <a:p>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a:t>
            </a:r>
            <a:r>
              <a:rPr lang="fr-FR" sz="1200" b="0" i="0" kern="1200" baseline="0" dirty="0">
                <a:solidFill>
                  <a:schemeClr val="tx1"/>
                </a:solidFill>
                <a:latin typeface="+mn-lt"/>
                <a:ea typeface="+mn-ea"/>
                <a:cs typeface="+mn-cs"/>
              </a:rPr>
              <a:t> Pour mettre en </a:t>
            </a:r>
            <a:r>
              <a:rPr lang="fr-FR" sz="1200" b="0" i="0" kern="1200" baseline="0" dirty="0" err="1">
                <a:solidFill>
                  <a:schemeClr val="tx1"/>
                </a:solidFill>
                <a:latin typeface="+mn-lt"/>
                <a:ea typeface="+mn-ea"/>
                <a:cs typeface="+mn-cs"/>
              </a:rPr>
              <a:t>evidence</a:t>
            </a:r>
            <a:r>
              <a:rPr lang="fr-FR" sz="1200" b="0" i="0" kern="1200" baseline="0" dirty="0">
                <a:solidFill>
                  <a:schemeClr val="tx1"/>
                </a:solidFill>
                <a:latin typeface="+mn-lt"/>
                <a:ea typeface="+mn-ea"/>
                <a:cs typeface="+mn-cs"/>
              </a:rPr>
              <a:t> en av utiliser une architecture </a:t>
            </a:r>
            <a:r>
              <a:rPr lang="fr-FR" sz="1200" b="0" i="0" kern="1200" baseline="0" dirty="0" err="1">
                <a:solidFill>
                  <a:schemeClr val="tx1"/>
                </a:solidFill>
                <a:latin typeface="+mn-lt"/>
                <a:ea typeface="+mn-ea"/>
                <a:cs typeface="+mn-cs"/>
              </a:rPr>
              <a:t>fondamentatle</a:t>
            </a:r>
            <a:r>
              <a:rPr lang="fr-FR" sz="1200" b="0" i="0" kern="1200" baseline="0" dirty="0">
                <a:solidFill>
                  <a:schemeClr val="tx1"/>
                </a:solidFill>
                <a:latin typeface="+mn-lt"/>
                <a:ea typeface="+mn-ea"/>
                <a:cs typeface="+mn-cs"/>
              </a:rPr>
              <a:t> pour notre </a:t>
            </a:r>
            <a:r>
              <a:rPr lang="fr-FR" sz="1200" b="0" i="0" kern="1200" baseline="0" dirty="0" err="1">
                <a:solidFill>
                  <a:schemeClr val="tx1"/>
                </a:solidFill>
                <a:latin typeface="+mn-lt"/>
                <a:ea typeface="+mn-ea"/>
                <a:cs typeface="+mn-cs"/>
              </a:rPr>
              <a:t>etdude</a:t>
            </a:r>
            <a:r>
              <a:rPr lang="fr-FR" sz="1200" b="0" i="0" kern="1200" baseline="0" dirty="0">
                <a:solidFill>
                  <a:schemeClr val="tx1"/>
                </a:solidFill>
                <a:latin typeface="+mn-lt"/>
                <a:ea typeface="+mn-ea"/>
                <a:cs typeface="+mn-cs"/>
              </a:rPr>
              <a:t> qui est l’architecture </a:t>
            </a:r>
            <a:r>
              <a:rPr lang="fr-FR" sz="1200" b="1" i="0" kern="1200" baseline="0" dirty="0">
                <a:solidFill>
                  <a:schemeClr val="tx1"/>
                </a:solidFill>
                <a:latin typeface="+mn-lt"/>
                <a:ea typeface="+mn-ea"/>
                <a:cs typeface="+mn-cs"/>
              </a:rPr>
              <a:t>VGG16</a:t>
            </a:r>
            <a:endParaRPr lang="fr-FR" sz="1200" b="1" i="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16</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L'architecture VGG16 est composée de douze couches </a:t>
            </a:r>
            <a:r>
              <a:rPr lang="fr-FR" dirty="0" err="1"/>
              <a:t>convolutives</a:t>
            </a:r>
            <a:r>
              <a:rPr lang="fr-FR" dirty="0"/>
              <a:t>, dont certaines sont suivies de couches de regroupement maximum, puis de quatre couches entièrement connectées et enfin d'un classificateur </a:t>
            </a:r>
            <a:r>
              <a:rPr lang="fr-FR" dirty="0" err="1"/>
              <a:t>softmax</a:t>
            </a:r>
            <a:r>
              <a:rPr lang="fr-FR" dirty="0"/>
              <a:t> à 1000 voies.</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dirty="0"/>
              <a:t>la profondeur des configurations augmente de gauche (A) à droite (E), au fur et à mesure de l'ajout de couches (les couches ajoutées sont indiquées en gras). Les paramètres de la couche </a:t>
            </a:r>
            <a:r>
              <a:rPr lang="fr-FR" dirty="0" err="1"/>
              <a:t>convolutionnelle</a:t>
            </a:r>
            <a:r>
              <a:rPr lang="fr-FR" dirty="0"/>
              <a:t> sont désignés par "</a:t>
            </a:r>
            <a:r>
              <a:rPr lang="fr-FR" dirty="0" err="1"/>
              <a:t>conv</a:t>
            </a:r>
            <a:r>
              <a:rPr lang="fr-FR" dirty="0"/>
              <a:t> &lt;taille du champ de réception&gt; - &lt; nombre de canaux&gt; ". La brièveté de la fonction d'activation Relu n'est pas indiquée.</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17</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L’entrée est une image RVB 224x224x3 qui traverse les première et deuxième couches </a:t>
            </a:r>
            <a:r>
              <a:rPr lang="fr-FR" dirty="0" err="1"/>
              <a:t>convolutives</a:t>
            </a:r>
            <a:r>
              <a:rPr lang="fr-FR" dirty="0"/>
              <a:t> avec 64 cartes de caractéristiques. Les dimensions de l’image passent à 224x224x64. Ensuite, le VGG16 applique une couche de regroupement maximale. Les dimensions de l’image résultante seront réduites à 112x112x128.</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Ensuite, il existe à nouveau une couche de mise en pool maximale avec 256 cartes de caractéristiques, la sortie sera réduite à 56x56x256.</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Les deux ensembles de 3 couches </a:t>
            </a:r>
            <a:r>
              <a:rPr lang="fr-FR" dirty="0" err="1"/>
              <a:t>convolutives</a:t>
            </a:r>
            <a:r>
              <a:rPr lang="fr-FR" dirty="0"/>
              <a:t> suivis d’une couche de regroupement maximum. Toutes les couches </a:t>
            </a:r>
            <a:r>
              <a:rPr lang="fr-FR" dirty="0" err="1"/>
              <a:t>convolutives</a:t>
            </a:r>
            <a:r>
              <a:rPr lang="fr-FR" dirty="0"/>
              <a:t> ont 512 filtres. La taille finale sera réduite à 7x7x512.</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Ce sont deux couches entièrement connectés avec 4096 unités</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Enfin, il existe une couche de sortie </a:t>
            </a:r>
            <a:r>
              <a:rPr lang="fr-FR" dirty="0" err="1"/>
              <a:t>softmax</a:t>
            </a:r>
            <a:r>
              <a:rPr lang="fr-FR" dirty="0"/>
              <a:t> ŷ avec 1000 valeurs possibles.</a:t>
            </a:r>
          </a:p>
          <a:p>
            <a:endParaRPr lang="fr-FR"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18</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taille de l'entrée: 224 x 224;</a:t>
            </a:r>
          </a:p>
          <a:p>
            <a:r>
              <a:rPr lang="fr-FR" dirty="0"/>
              <a:t>la taille du champ récepteur est 3 x 3;</a:t>
            </a:r>
          </a:p>
          <a:p>
            <a:r>
              <a:rPr lang="fr-FR" dirty="0"/>
              <a:t>la foulée de convolution est de 1 pixel;</a:t>
            </a:r>
          </a:p>
          <a:p>
            <a:r>
              <a:rPr lang="fr-FR" dirty="0"/>
              <a:t>le rembourrage est 1 (pour un champ de réception de 3 x 3) de sorte que nous conservons la même résolution spatiale;</a:t>
            </a:r>
          </a:p>
          <a:p>
            <a:r>
              <a:rPr lang="fr-FR" dirty="0"/>
              <a:t>la mise en commun maximale est de 2 x 2 avec une foulée de 2 pixels;</a:t>
            </a:r>
          </a:p>
          <a:p>
            <a:r>
              <a:rPr lang="fr-FR" dirty="0"/>
              <a:t>il y a deux couches entièrement connectées avec 4096 unités chacune;</a:t>
            </a:r>
          </a:p>
          <a:p>
            <a:r>
              <a:rPr lang="fr-FR" dirty="0"/>
              <a:t>la dernière couche est une couche de classification </a:t>
            </a:r>
            <a:r>
              <a:rPr lang="fr-FR" dirty="0" err="1"/>
              <a:t>softmax</a:t>
            </a:r>
            <a:r>
              <a:rPr lang="fr-FR" dirty="0"/>
              <a:t> avec 1000 unités (représentant les 1000 classes </a:t>
            </a:r>
            <a:r>
              <a:rPr lang="fr-FR" dirty="0" err="1"/>
              <a:t>ImageNet</a:t>
            </a:r>
            <a:r>
              <a:rPr lang="fr-FR" dirty="0"/>
              <a:t>);</a:t>
            </a:r>
          </a:p>
          <a:p>
            <a:r>
              <a:rPr lang="fr-FR" dirty="0"/>
              <a:t>la fonction d'activation est le </a:t>
            </a:r>
            <a:r>
              <a:rPr lang="fr-FR" dirty="0" err="1"/>
              <a:t>ReLU</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19</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1- Soustraction de la valeur RVB moyenne de chaque pixel.</a:t>
            </a:r>
          </a:p>
          <a:p>
            <a:r>
              <a:rPr lang="fr-FR" dirty="0"/>
              <a:t>2- Inverser l'ordre de la matrice multidimensionnelle de RVB à BGR (l'ordre utilisé dans l'article).</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3-Pour les contraintes liées à la mémoire, nous avons également redimensionné les images à 224 * 224, car les images plus grandes signifient davantage de paramètres à ajuster. Avec une image 224 * 224 avec 3 canaux (R, V, B), l’image combinée a 224 * 224 * 3 = 150528 paramètres à régler déjà.</a:t>
            </a:r>
          </a:p>
          <a:p>
            <a:endParaRPr lang="fr-FR"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20</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La fonction de perte ou de coût dans l'apprentissage machine est utilisée pour les algorithmes de </a:t>
            </a:r>
            <a:r>
              <a:rPr lang="fr-FR" dirty="0" err="1"/>
              <a:t>scoring</a:t>
            </a:r>
            <a:r>
              <a:rPr lang="fr-FR" dirty="0"/>
              <a:t> en comparant la sortie générée avec la sortie attendue.</a:t>
            </a:r>
          </a:p>
          <a:p>
            <a:r>
              <a:rPr lang="fr-FR" dirty="0"/>
              <a:t>Pour le transfert de style neuronal, la sortie est une image contenant autant que possible le style de l'image de style et le contenu de l'image de contenu.</a:t>
            </a:r>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21</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E03E70E8-5EFF-4CE8-AC18-50EB97EEC568}" type="slidenum">
              <a:rPr lang="fr-FR" smtClean="0"/>
              <a:pPr/>
              <a:t>24</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latin typeface="+mn-lt"/>
                <a:ea typeface="+mn-ea"/>
                <a:cs typeface="+mn-cs"/>
              </a:rPr>
              <a:t>On a vu des exemples de filtres connus ci-dessus. Cependant, dans la pratique, les filtres d’un réseau de neurones </a:t>
            </a:r>
            <a:r>
              <a:rPr lang="fr-FR" sz="1200" b="0" i="0" kern="1200" dirty="0" err="1">
                <a:solidFill>
                  <a:schemeClr val="tx1"/>
                </a:solidFill>
                <a:latin typeface="+mn-lt"/>
                <a:ea typeface="+mn-ea"/>
                <a:cs typeface="+mn-cs"/>
              </a:rPr>
              <a:t>convolutif</a:t>
            </a:r>
            <a:r>
              <a:rPr lang="fr-FR" sz="1200" b="0" i="0" kern="1200" dirty="0">
                <a:solidFill>
                  <a:schemeClr val="tx1"/>
                </a:solidFill>
                <a:latin typeface="+mn-lt"/>
                <a:ea typeface="+mn-ea"/>
                <a:cs typeface="+mn-cs"/>
              </a:rPr>
              <a:t> ont un </a:t>
            </a:r>
            <a:r>
              <a:rPr lang="fr-FR" sz="1200" b="0" i="0" kern="1200" dirty="0" err="1">
                <a:solidFill>
                  <a:schemeClr val="tx1"/>
                </a:solidFill>
                <a:latin typeface="+mn-lt"/>
                <a:ea typeface="+mn-ea"/>
                <a:cs typeface="+mn-cs"/>
              </a:rPr>
              <a:t>kernel</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stride</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padding</a:t>
            </a:r>
            <a:r>
              <a:rPr lang="fr-FR" sz="1200" b="0" i="0" kern="1200" dirty="0">
                <a:solidFill>
                  <a:schemeClr val="tx1"/>
                </a:solidFill>
                <a:latin typeface="+mn-lt"/>
                <a:ea typeface="+mn-ea"/>
                <a:cs typeface="+mn-cs"/>
              </a:rPr>
              <a:t> défini à l’avance MAIS leurs </a:t>
            </a:r>
            <a:r>
              <a:rPr lang="fr-FR" sz="1200" b="1" i="0" kern="1200" dirty="0">
                <a:solidFill>
                  <a:schemeClr val="tx1"/>
                </a:solidFill>
                <a:latin typeface="+mn-lt"/>
                <a:ea typeface="+mn-ea"/>
                <a:cs typeface="+mn-cs"/>
              </a:rPr>
              <a:t>valeurs sont générées aléatoirement</a:t>
            </a:r>
            <a:r>
              <a:rPr lang="fr-FR" sz="1200" b="0" i="0" kern="1200" dirty="0">
                <a:solidFill>
                  <a:schemeClr val="tx1"/>
                </a:solidFill>
                <a:latin typeface="+mn-lt"/>
                <a:ea typeface="+mn-ea"/>
                <a:cs typeface="+mn-cs"/>
              </a:rPr>
              <a:t> à l’initialisation</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4</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latin typeface="+mn-lt"/>
                <a:ea typeface="+mn-ea"/>
                <a:cs typeface="+mn-cs"/>
              </a:rPr>
              <a:t>On a besoin des deux modules </a:t>
            </a:r>
            <a:r>
              <a:rPr lang="fr-FR" sz="1200" kern="1200" dirty="0" err="1">
                <a:solidFill>
                  <a:schemeClr val="tx1"/>
                </a:solidFill>
                <a:latin typeface="+mn-lt"/>
                <a:ea typeface="+mn-ea"/>
                <a:cs typeface="+mn-cs"/>
              </a:rPr>
              <a:t>Matplotlib</a:t>
            </a:r>
            <a:r>
              <a:rPr lang="fr-FR" sz="1200" kern="1200" dirty="0">
                <a:solidFill>
                  <a:schemeClr val="tx1"/>
                </a:solidFill>
                <a:latin typeface="+mn-lt"/>
                <a:ea typeface="+mn-ea"/>
                <a:cs typeface="+mn-cs"/>
              </a:rPr>
              <a:t> et </a:t>
            </a:r>
            <a:r>
              <a:rPr lang="fr-FR" sz="1200" kern="1200" dirty="0" err="1">
                <a:solidFill>
                  <a:schemeClr val="tx1"/>
                </a:solidFill>
                <a:latin typeface="+mn-lt"/>
                <a:ea typeface="+mn-ea"/>
                <a:cs typeface="+mn-cs"/>
              </a:rPr>
              <a:t>Pickle</a:t>
            </a:r>
            <a:r>
              <a:rPr lang="fr-FR" sz="1200" kern="1200" dirty="0">
                <a:solidFill>
                  <a:schemeClr val="tx1"/>
                </a:solidFill>
                <a:latin typeface="+mn-lt"/>
                <a:ea typeface="+mn-ea"/>
                <a:cs typeface="+mn-cs"/>
              </a:rPr>
              <a:t> pour réécrire l’image en code et pour l’enregistrer dans un autre fichier séparable pour l’utiliser ultérieurement.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latin typeface="+mn-lt"/>
                <a:ea typeface="+mn-ea"/>
                <a:cs typeface="+mn-cs"/>
              </a:rPr>
              <a:t>-conversion d’image a un </a:t>
            </a:r>
            <a:r>
              <a:rPr lang="fr-FR" sz="1200" kern="1200" dirty="0" err="1">
                <a:solidFill>
                  <a:schemeClr val="tx1"/>
                </a:solidFill>
                <a:latin typeface="+mn-lt"/>
                <a:ea typeface="+mn-ea"/>
                <a:cs typeface="+mn-cs"/>
              </a:rPr>
              <a:t>array</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Nous pouvons définir une série de points avec une valeur de pixel inférieure à un nombre spécifique (c'est-à-dire une constante) dans un tableau x et y, faisant de la dimension z une série de différentes constantes.</a:t>
            </a:r>
          </a:p>
          <a:p>
            <a:r>
              <a:rPr lang="fr-FR" sz="1200" kern="1200" dirty="0">
                <a:solidFill>
                  <a:schemeClr val="tx1"/>
                </a:solidFill>
                <a:latin typeface="+mn-lt"/>
                <a:ea typeface="+mn-ea"/>
                <a:cs typeface="+mn-cs"/>
              </a:rPr>
              <a:t>(Nous devons toujours nous rappeler de passer d'un tableau à une image, de passer de pixels y-x à des valeurs x-y).</a:t>
            </a:r>
          </a:p>
          <a:p>
            <a:endParaRPr lang="fr-FR" dirty="0"/>
          </a:p>
        </p:txBody>
      </p:sp>
      <p:sp>
        <p:nvSpPr>
          <p:cNvPr id="4" name="Espace réservé du numéro de diapositive 3"/>
          <p:cNvSpPr>
            <a:spLocks noGrp="1"/>
          </p:cNvSpPr>
          <p:nvPr>
            <p:ph type="sldNum" sz="quarter" idx="10"/>
          </p:nvPr>
        </p:nvSpPr>
        <p:spPr/>
        <p:txBody>
          <a:bodyPr/>
          <a:lstStyle/>
          <a:p>
            <a:fld id="{E03E70E8-5EFF-4CE8-AC18-50EB97EEC568}" type="slidenum">
              <a:rPr lang="fr-FR" smtClean="0"/>
              <a:pPr/>
              <a:t>27</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 but du transfert de style neuronal (en anglais </a:t>
            </a:r>
            <a:r>
              <a:rPr lang="fr-FR" sz="1200" b="0" i="1" kern="1200" dirty="0">
                <a:solidFill>
                  <a:schemeClr val="tx1"/>
                </a:solidFill>
                <a:effectLst/>
                <a:latin typeface="+mn-lt"/>
                <a:ea typeface="+mn-ea"/>
                <a:cs typeface="+mn-cs"/>
              </a:rPr>
              <a:t>neural style </a:t>
            </a:r>
            <a:r>
              <a:rPr lang="fr-FR" sz="1200" b="0" i="1" kern="1200" dirty="0" err="1">
                <a:solidFill>
                  <a:schemeClr val="tx1"/>
                </a:solidFill>
                <a:effectLst/>
                <a:latin typeface="+mn-lt"/>
                <a:ea typeface="+mn-ea"/>
                <a:cs typeface="+mn-cs"/>
              </a:rPr>
              <a:t>transfer</a:t>
            </a:r>
            <a:r>
              <a:rPr lang="fr-FR" sz="1200" b="0" i="0" kern="1200" dirty="0">
                <a:solidFill>
                  <a:schemeClr val="tx1"/>
                </a:solidFill>
                <a:effectLst/>
                <a:latin typeface="+mn-lt"/>
                <a:ea typeface="+mn-ea"/>
                <a:cs typeface="+mn-cs"/>
              </a:rPr>
              <a:t>) est de générer une image à partir d’un image contenu et d’un image de style.</a:t>
            </a:r>
          </a:p>
          <a:p>
            <a:endParaRPr lang="fr-FR" noProof="0" dirty="0"/>
          </a:p>
          <a:p>
            <a:r>
              <a:rPr lang="fr-FR" noProof="0" dirty="0"/>
              <a:t>Le principe est de gêner une image contient le Contenu extraite a partir de l’image de contenu avec le style extraite a partir de l’image de style. et on applique des fonction mathématique pour calcule le perte de contenu et de style pour minimise cette perte a l’aide de gradient descente.</a:t>
            </a:r>
          </a:p>
          <a:p>
            <a:endParaRPr lang="fr-FR" noProof="0" dirty="0"/>
          </a:p>
          <a:p>
            <a:endParaRPr lang="fr-FR" noProof="0" dirty="0"/>
          </a:p>
        </p:txBody>
      </p:sp>
      <p:sp>
        <p:nvSpPr>
          <p:cNvPr id="4" name="Espace réservé du numéro de diapositive 3"/>
          <p:cNvSpPr>
            <a:spLocks noGrp="1"/>
          </p:cNvSpPr>
          <p:nvPr>
            <p:ph type="sldNum" sz="quarter" idx="5"/>
          </p:nvPr>
        </p:nvSpPr>
        <p:spPr/>
        <p:txBody>
          <a:bodyPr/>
          <a:lstStyle/>
          <a:p>
            <a:fld id="{CA8BF1CC-FDC3-4782-963B-9502EDC95AF2}" type="slidenum">
              <a:rPr lang="fr-FR" smtClean="0"/>
              <a:pPr/>
              <a:t>28</a:t>
            </a:fld>
            <a:endParaRPr lang="fr-FR"/>
          </a:p>
        </p:txBody>
      </p:sp>
    </p:spTree>
    <p:extLst>
      <p:ext uri="{BB962C8B-B14F-4D97-AF65-F5344CB8AC3E}">
        <p14:creationId xmlns:p14="http://schemas.microsoft.com/office/powerpoint/2010/main" val="2073418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t>Pour la partie implémentation on a utiliser au base sur la bibliothèque de google </a:t>
            </a:r>
            <a:r>
              <a:rPr lang="fr-FR" noProof="0" dirty="0" err="1"/>
              <a:t>tensorflow</a:t>
            </a:r>
            <a:r>
              <a:rPr lang="fr-FR" noProof="0" dirty="0"/>
              <a:t>.  Et le </a:t>
            </a:r>
            <a:r>
              <a:rPr lang="en-US" sz="1200" b="0" i="0" kern="1200" dirty="0" err="1">
                <a:solidFill>
                  <a:schemeClr val="tx1"/>
                </a:solidFill>
                <a:effectLst/>
                <a:latin typeface="+mn-lt"/>
                <a:ea typeface="+mn-ea"/>
                <a:cs typeface="+mn-cs"/>
              </a:rPr>
              <a:t>modèle</a:t>
            </a:r>
            <a:r>
              <a:rPr lang="fr-FR" noProof="0" dirty="0"/>
              <a:t> VGG16 qui pré-entrainer et fourni par </a:t>
            </a:r>
            <a:r>
              <a:rPr lang="fr-FR" noProof="0" dirty="0" err="1"/>
              <a:t>Keras</a:t>
            </a:r>
            <a:r>
              <a:rPr lang="fr-FR" noProof="0" dirty="0"/>
              <a:t>.</a:t>
            </a:r>
          </a:p>
          <a:p>
            <a:endParaRPr lang="fr-FR" noProof="0" dirty="0"/>
          </a:p>
          <a:p>
            <a:endParaRPr lang="fr-FR" noProof="0" dirty="0"/>
          </a:p>
        </p:txBody>
      </p:sp>
      <p:sp>
        <p:nvSpPr>
          <p:cNvPr id="4" name="Espace réservé du numéro de diapositive 3"/>
          <p:cNvSpPr>
            <a:spLocks noGrp="1"/>
          </p:cNvSpPr>
          <p:nvPr>
            <p:ph type="sldNum" sz="quarter" idx="5"/>
          </p:nvPr>
        </p:nvSpPr>
        <p:spPr/>
        <p:txBody>
          <a:bodyPr/>
          <a:lstStyle/>
          <a:p>
            <a:fld id="{CA8BF1CC-FDC3-4782-963B-9502EDC95AF2}" type="slidenum">
              <a:rPr lang="fr-FR" smtClean="0"/>
              <a:pPr/>
              <a:t>29</a:t>
            </a:fld>
            <a:endParaRPr lang="fr-FR"/>
          </a:p>
        </p:txBody>
      </p:sp>
    </p:spTree>
    <p:extLst>
      <p:ext uri="{BB962C8B-B14F-4D97-AF65-F5344CB8AC3E}">
        <p14:creationId xmlns:p14="http://schemas.microsoft.com/office/powerpoint/2010/main" val="2864545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t>On a 3 fonction principale sur notre implémentation deux pour calculer le perte de style et le perte de Contenu initial.</a:t>
            </a:r>
          </a:p>
          <a:p>
            <a:r>
              <a:rPr lang="fr-FR" noProof="0" dirty="0"/>
              <a:t>Et la troisième pour générer l’image désiré ou mixed image.</a:t>
            </a:r>
          </a:p>
          <a:p>
            <a:endParaRPr lang="fr-FR" noProof="0" dirty="0"/>
          </a:p>
        </p:txBody>
      </p:sp>
      <p:sp>
        <p:nvSpPr>
          <p:cNvPr id="4" name="Espace réservé du numéro de diapositive 3"/>
          <p:cNvSpPr>
            <a:spLocks noGrp="1"/>
          </p:cNvSpPr>
          <p:nvPr>
            <p:ph type="sldNum" sz="quarter" idx="5"/>
          </p:nvPr>
        </p:nvSpPr>
        <p:spPr/>
        <p:txBody>
          <a:bodyPr/>
          <a:lstStyle/>
          <a:p>
            <a:fld id="{CA8BF1CC-FDC3-4782-963B-9502EDC95AF2}" type="slidenum">
              <a:rPr lang="fr-FR" smtClean="0"/>
              <a:pPr/>
              <a:t>30</a:t>
            </a:fld>
            <a:endParaRPr lang="fr-FR"/>
          </a:p>
        </p:txBody>
      </p:sp>
    </p:spTree>
    <p:extLst>
      <p:ext uri="{BB962C8B-B14F-4D97-AF65-F5344CB8AC3E}">
        <p14:creationId xmlns:p14="http://schemas.microsoft.com/office/powerpoint/2010/main" val="4008657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dirty="0"/>
              <a:t>Pour la partie implémentation on a utiliser au base sur la bibliothèque de google </a:t>
            </a:r>
            <a:r>
              <a:rPr lang="fr-FR" noProof="0" dirty="0" err="1"/>
              <a:t>tensorflow</a:t>
            </a:r>
            <a:r>
              <a:rPr lang="fr-FR" noProof="0" dirty="0"/>
              <a:t>.  Et le </a:t>
            </a:r>
            <a:r>
              <a:rPr lang="en-US" sz="1200" b="0" i="0" kern="1200" dirty="0" err="1">
                <a:solidFill>
                  <a:schemeClr val="tx1"/>
                </a:solidFill>
                <a:effectLst/>
                <a:latin typeface="+mn-lt"/>
                <a:ea typeface="+mn-ea"/>
                <a:cs typeface="+mn-cs"/>
              </a:rPr>
              <a:t>modèle</a:t>
            </a:r>
            <a:r>
              <a:rPr lang="fr-FR" noProof="0" dirty="0"/>
              <a:t> VGG16 qui pré-entrainer fourni par </a:t>
            </a:r>
            <a:r>
              <a:rPr lang="fr-FR" noProof="0" dirty="0" err="1"/>
              <a:t>Keras</a:t>
            </a:r>
            <a:r>
              <a:rPr lang="fr-FR" noProof="0" dirty="0"/>
              <a:t>.</a:t>
            </a:r>
          </a:p>
          <a:p>
            <a:endParaRPr lang="fr-FR" noProof="0" dirty="0"/>
          </a:p>
          <a:p>
            <a:endParaRPr lang="fr-FR" noProof="0" dirty="0"/>
          </a:p>
        </p:txBody>
      </p:sp>
      <p:sp>
        <p:nvSpPr>
          <p:cNvPr id="4" name="Espace réservé du numéro de diapositive 3"/>
          <p:cNvSpPr>
            <a:spLocks noGrp="1"/>
          </p:cNvSpPr>
          <p:nvPr>
            <p:ph type="sldNum" sz="quarter" idx="5"/>
          </p:nvPr>
        </p:nvSpPr>
        <p:spPr/>
        <p:txBody>
          <a:bodyPr/>
          <a:lstStyle/>
          <a:p>
            <a:fld id="{CA8BF1CC-FDC3-4782-963B-9502EDC95AF2}" type="slidenum">
              <a:rPr lang="fr-FR" smtClean="0"/>
              <a:pPr/>
              <a:t>31</a:t>
            </a:fld>
            <a:endParaRPr lang="fr-FR"/>
          </a:p>
        </p:txBody>
      </p:sp>
    </p:spTree>
    <p:extLst>
      <p:ext uri="{BB962C8B-B14F-4D97-AF65-F5344CB8AC3E}">
        <p14:creationId xmlns:p14="http://schemas.microsoft.com/office/powerpoint/2010/main" val="2623091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noProof="0" dirty="0"/>
          </a:p>
        </p:txBody>
      </p:sp>
      <p:sp>
        <p:nvSpPr>
          <p:cNvPr id="4" name="Espace réservé du numéro de diapositive 3"/>
          <p:cNvSpPr>
            <a:spLocks noGrp="1"/>
          </p:cNvSpPr>
          <p:nvPr>
            <p:ph type="sldNum" sz="quarter" idx="5"/>
          </p:nvPr>
        </p:nvSpPr>
        <p:spPr/>
        <p:txBody>
          <a:bodyPr/>
          <a:lstStyle/>
          <a:p>
            <a:fld id="{CA8BF1CC-FDC3-4782-963B-9502EDC95AF2}" type="slidenum">
              <a:rPr lang="fr-FR" smtClean="0"/>
              <a:pPr/>
              <a:t>32</a:t>
            </a:fld>
            <a:endParaRPr lang="fr-FR"/>
          </a:p>
        </p:txBody>
      </p:sp>
    </p:spTree>
    <p:extLst>
      <p:ext uri="{BB962C8B-B14F-4D97-AF65-F5344CB8AC3E}">
        <p14:creationId xmlns:p14="http://schemas.microsoft.com/office/powerpoint/2010/main" val="274677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a:solidFill>
                  <a:schemeClr val="tx1"/>
                </a:solidFill>
                <a:latin typeface="+mn-lt"/>
                <a:ea typeface="+mn-ea"/>
                <a:cs typeface="+mn-cs"/>
              </a:rPr>
              <a:t>On a vu des exemples de filtres connus ci-dessus. Cependant, dans la pratique, les filtres d’un réseau de neurones </a:t>
            </a:r>
            <a:r>
              <a:rPr lang="fr-FR" sz="1200" b="0" i="0" kern="1200" dirty="0" err="1">
                <a:solidFill>
                  <a:schemeClr val="tx1"/>
                </a:solidFill>
                <a:latin typeface="+mn-lt"/>
                <a:ea typeface="+mn-ea"/>
                <a:cs typeface="+mn-cs"/>
              </a:rPr>
              <a:t>convolutif</a:t>
            </a:r>
            <a:r>
              <a:rPr lang="fr-FR" sz="1200" b="0" i="0" kern="1200" dirty="0">
                <a:solidFill>
                  <a:schemeClr val="tx1"/>
                </a:solidFill>
                <a:latin typeface="+mn-lt"/>
                <a:ea typeface="+mn-ea"/>
                <a:cs typeface="+mn-cs"/>
              </a:rPr>
              <a:t> ont un </a:t>
            </a:r>
            <a:r>
              <a:rPr lang="fr-FR" sz="1200" b="0" i="0" kern="1200" dirty="0" err="1">
                <a:solidFill>
                  <a:schemeClr val="tx1"/>
                </a:solidFill>
                <a:latin typeface="+mn-lt"/>
                <a:ea typeface="+mn-ea"/>
                <a:cs typeface="+mn-cs"/>
              </a:rPr>
              <a:t>kernel</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stride</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padding</a:t>
            </a:r>
            <a:r>
              <a:rPr lang="fr-FR" sz="1200" b="0" i="0" kern="1200" dirty="0">
                <a:solidFill>
                  <a:schemeClr val="tx1"/>
                </a:solidFill>
                <a:latin typeface="+mn-lt"/>
                <a:ea typeface="+mn-ea"/>
                <a:cs typeface="+mn-cs"/>
              </a:rPr>
              <a:t> défini à l’avance MAIS leurs </a:t>
            </a:r>
            <a:r>
              <a:rPr lang="fr-FR" sz="1200" b="1" i="0" kern="1200" dirty="0">
                <a:solidFill>
                  <a:schemeClr val="tx1"/>
                </a:solidFill>
                <a:latin typeface="+mn-lt"/>
                <a:ea typeface="+mn-ea"/>
                <a:cs typeface="+mn-cs"/>
              </a:rPr>
              <a:t>valeurs sont générées aléatoirement</a:t>
            </a:r>
            <a:r>
              <a:rPr lang="fr-FR" sz="1200" b="0" i="0" kern="1200" dirty="0">
                <a:solidFill>
                  <a:schemeClr val="tx1"/>
                </a:solidFill>
                <a:latin typeface="+mn-lt"/>
                <a:ea typeface="+mn-ea"/>
                <a:cs typeface="+mn-cs"/>
              </a:rPr>
              <a:t> à l’initialisation</a:t>
            </a:r>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6</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a:solidFill>
                  <a:schemeClr val="tx1"/>
                </a:solidFill>
                <a:latin typeface="+mn-lt"/>
                <a:ea typeface="+mn-ea"/>
                <a:cs typeface="+mn-cs"/>
              </a:rPr>
              <a:t>consiste à utiliser un CNN déjà entraîné pour une tâche particulière afin de le spécialiser à un autre problème. Par exemple, on peut réutiliser une IA de </a:t>
            </a:r>
            <a:r>
              <a:rPr lang="fr-FR" sz="1200" b="0" i="1" kern="1200" dirty="0">
                <a:solidFill>
                  <a:schemeClr val="tx1"/>
                </a:solidFill>
                <a:latin typeface="+mn-lt"/>
                <a:ea typeface="+mn-ea"/>
                <a:cs typeface="+mn-cs"/>
              </a:rPr>
              <a:t>reconnaissance d’avions pour identifier des hélicoptères</a:t>
            </a:r>
            <a:r>
              <a:rPr lang="fr-FR" sz="1200" b="0" i="0" kern="1200" dirty="0">
                <a:solidFill>
                  <a:schemeClr val="tx1"/>
                </a:solidFill>
                <a:latin typeface="+mn-lt"/>
                <a:ea typeface="+mn-ea"/>
                <a:cs typeface="+mn-cs"/>
              </a:rPr>
              <a:t> assez facilement car les </a:t>
            </a:r>
            <a:r>
              <a:rPr lang="fr-FR" sz="1200" b="1" i="0" kern="1200" dirty="0">
                <a:solidFill>
                  <a:schemeClr val="tx1"/>
                </a:solidFill>
                <a:latin typeface="+mn-lt"/>
                <a:ea typeface="+mn-ea"/>
                <a:cs typeface="+mn-cs"/>
              </a:rPr>
              <a:t>filtres optimisés</a:t>
            </a:r>
            <a:r>
              <a:rPr lang="fr-FR" sz="1200" b="0" i="0" kern="1200" dirty="0">
                <a:solidFill>
                  <a:schemeClr val="tx1"/>
                </a:solidFill>
                <a:latin typeface="+mn-lt"/>
                <a:ea typeface="+mn-ea"/>
                <a:cs typeface="+mn-cs"/>
              </a:rPr>
              <a:t> pour différentier les avions ont de grandes chances de fonctionner aussi sur des hélicoptères ! On évite ainsi la longue phase d’entraînement où les filtres sont modifiés pour trouver ce qui est pertinent (discriminant) dans une image…</a:t>
            </a:r>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7</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a:solidFill>
                  <a:schemeClr val="tx1"/>
                </a:solidFill>
                <a:latin typeface="+mn-lt"/>
                <a:ea typeface="+mn-ea"/>
                <a:cs typeface="+mn-cs"/>
              </a:rPr>
              <a:t>Le </a:t>
            </a:r>
            <a:r>
              <a:rPr lang="fr-FR" sz="1200" b="0" i="0" u="none" strike="noStrike" kern="1200" dirty="0">
                <a:solidFill>
                  <a:schemeClr val="tx1"/>
                </a:solidFill>
                <a:latin typeface="+mn-lt"/>
                <a:ea typeface="+mn-ea"/>
                <a:cs typeface="+mn-cs"/>
                <a:hlinkClick r:id="rId3"/>
              </a:rPr>
              <a:t>calcul</a:t>
            </a:r>
            <a:r>
              <a:rPr lang="fr-FR" sz="1200" b="0" i="0" kern="1200" dirty="0">
                <a:solidFill>
                  <a:schemeClr val="tx1"/>
                </a:solidFill>
                <a:latin typeface="+mn-lt"/>
                <a:ea typeface="+mn-ea"/>
                <a:cs typeface="+mn-cs"/>
              </a:rPr>
              <a:t> est relativement simple : pour une convolution de taille 3×3, on va sélectionner dans l’image les 3×3 premiers pixels pour en créer un nouveau dans l’image de sortie. </a:t>
            </a:r>
            <a:r>
              <a:rPr lang="fr-FR" sz="1200" b="0" i="1" kern="1200" dirty="0">
                <a:solidFill>
                  <a:schemeClr val="tx1"/>
                </a:solidFill>
                <a:latin typeface="+mn-lt"/>
                <a:ea typeface="+mn-ea"/>
                <a:cs typeface="+mn-cs"/>
              </a:rPr>
              <a:t>La valeur de ce nouveau est égale à « pixel1 de la sélection dans l’image » * « pixel1 du filtre » + « pixel2 de la sélection dans l’image » * « pixel2 du filtre » + </a:t>
            </a:r>
            <a:r>
              <a:rPr lang="fr-FR" sz="1200" b="0" i="1" kern="1200" dirty="0" err="1">
                <a:solidFill>
                  <a:schemeClr val="tx1"/>
                </a:solidFill>
                <a:latin typeface="+mn-lt"/>
                <a:ea typeface="+mn-ea"/>
                <a:cs typeface="+mn-cs"/>
              </a:rPr>
              <a:t>etc</a:t>
            </a:r>
            <a:r>
              <a:rPr lang="fr-FR" sz="1200" b="0" i="1" kern="1200" dirty="0">
                <a:solidFill>
                  <a:schemeClr val="tx1"/>
                </a:solidFill>
                <a:latin typeface="+mn-lt"/>
                <a:ea typeface="+mn-ea"/>
                <a:cs typeface="+mn-cs"/>
              </a:rPr>
              <a:t>… jusqu’au neuvième pixel.</a:t>
            </a:r>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8</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a:solidFill>
                  <a:schemeClr val="tx1"/>
                </a:solidFill>
                <a:latin typeface="+mn-lt"/>
                <a:ea typeface="+mn-ea"/>
                <a:cs typeface="+mn-cs"/>
              </a:rPr>
              <a:t>Cette taille de 3×3 est appelée le </a:t>
            </a:r>
            <a:r>
              <a:rPr lang="fr-FR" sz="1200" b="0" i="0" kern="1200" dirty="0" err="1">
                <a:solidFill>
                  <a:schemeClr val="tx1"/>
                </a:solidFill>
                <a:latin typeface="+mn-lt"/>
                <a:ea typeface="+mn-ea"/>
                <a:cs typeface="+mn-cs"/>
              </a:rPr>
              <a:t>kernel</a:t>
            </a:r>
            <a:r>
              <a:rPr lang="fr-FR" sz="1200" b="0" i="0" kern="1200" dirty="0">
                <a:solidFill>
                  <a:schemeClr val="tx1"/>
                </a:solidFill>
                <a:latin typeface="+mn-lt"/>
                <a:ea typeface="+mn-ea"/>
                <a:cs typeface="+mn-cs"/>
              </a:rPr>
              <a:t> (noyau en français)</a:t>
            </a:r>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9</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1" kern="1200" dirty="0">
                <a:solidFill>
                  <a:schemeClr val="tx1"/>
                </a:solidFill>
                <a:latin typeface="+mn-lt"/>
                <a:ea typeface="+mn-ea"/>
                <a:cs typeface="+mn-cs"/>
              </a:rPr>
              <a:t>Calcul de deux convolutions sur deux images, avec des </a:t>
            </a:r>
            <a:r>
              <a:rPr lang="fr-FR" sz="1200" b="0" i="1" kern="1200" dirty="0" err="1">
                <a:solidFill>
                  <a:schemeClr val="tx1"/>
                </a:solidFill>
                <a:latin typeface="+mn-lt"/>
                <a:ea typeface="+mn-ea"/>
                <a:cs typeface="+mn-cs"/>
              </a:rPr>
              <a:t>kernels</a:t>
            </a:r>
            <a:r>
              <a:rPr lang="fr-FR" sz="1200" b="0" i="1" kern="1200" dirty="0">
                <a:solidFill>
                  <a:schemeClr val="tx1"/>
                </a:solidFill>
                <a:latin typeface="+mn-lt"/>
                <a:ea typeface="+mn-ea"/>
                <a:cs typeface="+mn-cs"/>
              </a:rPr>
              <a:t>, </a:t>
            </a:r>
            <a:r>
              <a:rPr lang="fr-FR" sz="1200" b="0" i="1" kern="1200" dirty="0" err="1">
                <a:solidFill>
                  <a:schemeClr val="tx1"/>
                </a:solidFill>
                <a:latin typeface="+mn-lt"/>
                <a:ea typeface="+mn-ea"/>
                <a:cs typeface="+mn-cs"/>
              </a:rPr>
              <a:t>strides</a:t>
            </a:r>
            <a:r>
              <a:rPr lang="fr-FR" sz="1200" b="0" i="1" kern="1200" dirty="0">
                <a:solidFill>
                  <a:schemeClr val="tx1"/>
                </a:solidFill>
                <a:latin typeface="+mn-lt"/>
                <a:ea typeface="+mn-ea"/>
                <a:cs typeface="+mn-cs"/>
              </a:rPr>
              <a:t> et </a:t>
            </a:r>
            <a:r>
              <a:rPr lang="fr-FR" sz="1200" b="0" i="1" kern="1200" dirty="0" err="1">
                <a:solidFill>
                  <a:schemeClr val="tx1"/>
                </a:solidFill>
                <a:latin typeface="+mn-lt"/>
                <a:ea typeface="+mn-ea"/>
                <a:cs typeface="+mn-cs"/>
              </a:rPr>
              <a:t>paddings</a:t>
            </a:r>
            <a:r>
              <a:rPr lang="fr-FR" sz="1200" b="0" i="1" kern="1200" dirty="0">
                <a:solidFill>
                  <a:schemeClr val="tx1"/>
                </a:solidFill>
                <a:latin typeface="+mn-lt"/>
                <a:ea typeface="+mn-ea"/>
                <a:cs typeface="+mn-cs"/>
              </a:rPr>
              <a:t> différents</a:t>
            </a:r>
          </a:p>
          <a:p>
            <a:r>
              <a:rPr lang="fr-FR" sz="1200" b="0" i="1" kern="1200" dirty="0">
                <a:solidFill>
                  <a:schemeClr val="tx1"/>
                </a:solidFill>
                <a:latin typeface="+mn-lt"/>
                <a:ea typeface="+mn-ea"/>
                <a:cs typeface="+mn-cs"/>
              </a:rPr>
              <a:t>Calcul d’une étape de la convolution</a:t>
            </a:r>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10</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a:solidFill>
                  <a:schemeClr val="tx1"/>
                </a:solidFill>
                <a:latin typeface="+mn-lt"/>
                <a:ea typeface="+mn-ea"/>
                <a:cs typeface="+mn-cs"/>
              </a:rPr>
              <a:t>dont nous avons parlé ci-dessus et qui est constamment utilisée. Elle a trois paramètres : la taille de la convolution (appelé </a:t>
            </a:r>
            <a:r>
              <a:rPr lang="fr-FR" sz="1200" b="1" i="0" kern="1200" dirty="0" err="1">
                <a:solidFill>
                  <a:schemeClr val="tx1"/>
                </a:solidFill>
                <a:latin typeface="+mn-lt"/>
                <a:ea typeface="+mn-ea"/>
                <a:cs typeface="+mn-cs"/>
              </a:rPr>
              <a:t>kernel</a:t>
            </a:r>
            <a:r>
              <a:rPr lang="fr-FR" sz="1200" b="0" i="0" kern="1200" dirty="0">
                <a:solidFill>
                  <a:schemeClr val="tx1"/>
                </a:solidFill>
                <a:latin typeface="+mn-lt"/>
                <a:ea typeface="+mn-ea"/>
                <a:cs typeface="+mn-cs"/>
              </a:rPr>
              <a:t> et souvent en 3×3), le </a:t>
            </a:r>
            <a:r>
              <a:rPr lang="fr-FR" sz="1200" b="1" i="0" kern="1200" dirty="0" err="1">
                <a:solidFill>
                  <a:schemeClr val="tx1"/>
                </a:solidFill>
                <a:latin typeface="+mn-lt"/>
                <a:ea typeface="+mn-ea"/>
                <a:cs typeface="+mn-cs"/>
              </a:rPr>
              <a:t>stride</a:t>
            </a:r>
            <a:r>
              <a:rPr lang="fr-FR" sz="1200" b="0" i="0" kern="1200" dirty="0">
                <a:solidFill>
                  <a:schemeClr val="tx1"/>
                </a:solidFill>
                <a:latin typeface="+mn-lt"/>
                <a:ea typeface="+mn-ea"/>
                <a:cs typeface="+mn-cs"/>
              </a:rPr>
              <a:t> qui représente le décalage du </a:t>
            </a:r>
            <a:r>
              <a:rPr lang="fr-FR" sz="1200" b="0" i="0" kern="1200" dirty="0" err="1">
                <a:solidFill>
                  <a:schemeClr val="tx1"/>
                </a:solidFill>
                <a:latin typeface="+mn-lt"/>
                <a:ea typeface="+mn-ea"/>
                <a:cs typeface="+mn-cs"/>
              </a:rPr>
              <a:t>kernel</a:t>
            </a:r>
            <a:r>
              <a:rPr lang="fr-FR" sz="1200" b="0" i="0" kern="1200" dirty="0">
                <a:solidFill>
                  <a:schemeClr val="tx1"/>
                </a:solidFill>
                <a:latin typeface="+mn-lt"/>
                <a:ea typeface="+mn-ea"/>
                <a:cs typeface="+mn-cs"/>
              </a:rPr>
              <a:t> entre chaque calculs, et le </a:t>
            </a:r>
            <a:r>
              <a:rPr lang="fr-FR" sz="1200" b="1" i="0" kern="1200" dirty="0" err="1">
                <a:solidFill>
                  <a:schemeClr val="tx1"/>
                </a:solidFill>
                <a:latin typeface="+mn-lt"/>
                <a:ea typeface="+mn-ea"/>
                <a:cs typeface="+mn-cs"/>
              </a:rPr>
              <a:t>padding</a:t>
            </a:r>
            <a:r>
              <a:rPr lang="fr-FR" sz="1200" b="0" i="0" kern="1200" dirty="0">
                <a:solidFill>
                  <a:schemeClr val="tx1"/>
                </a:solidFill>
                <a:latin typeface="+mn-lt"/>
                <a:ea typeface="+mn-ea"/>
                <a:cs typeface="+mn-cs"/>
              </a:rPr>
              <a:t> qui est la manière dont on peut « dépasser » de l’image pour appliquer la convolution</a:t>
            </a:r>
          </a:p>
          <a:p>
            <a:r>
              <a:rPr lang="fr-FR" sz="1200" b="0" i="0" kern="1200" dirty="0">
                <a:solidFill>
                  <a:schemeClr val="tx1"/>
                </a:solidFill>
                <a:latin typeface="+mn-lt"/>
                <a:ea typeface="+mn-ea"/>
                <a:cs typeface="+mn-cs"/>
              </a:rPr>
              <a:t>2-</a:t>
            </a:r>
            <a:endParaRPr lang="en-US" dirty="0"/>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11</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a:solidFill>
                  <a:schemeClr val="tx1"/>
                </a:solidFill>
                <a:latin typeface="+mn-lt"/>
                <a:ea typeface="+mn-ea"/>
                <a:cs typeface="+mn-cs"/>
              </a:rPr>
              <a:t> Elle remplace tous les nombres négatifs par la valeur</a:t>
            </a:r>
            <a:r>
              <a:rPr lang="fr-FR" sz="1200" b="0" i="0" kern="1200" baseline="0" dirty="0">
                <a:solidFill>
                  <a:schemeClr val="tx1"/>
                </a:solidFill>
                <a:latin typeface="+mn-lt"/>
                <a:ea typeface="+mn-ea"/>
                <a:cs typeface="+mn-cs"/>
              </a:rPr>
              <a:t> 0</a:t>
            </a:r>
          </a:p>
          <a:p>
            <a:r>
              <a:rPr lang="fr-FR" sz="1200" b="0" i="0" kern="1200" baseline="0" dirty="0">
                <a:solidFill>
                  <a:schemeClr val="tx1"/>
                </a:solidFill>
                <a:latin typeface="+mn-lt"/>
                <a:ea typeface="+mn-ea"/>
                <a:cs typeface="+mn-cs"/>
              </a:rPr>
              <a:t>Il existe plusieurs fonctions d’activation  </a:t>
            </a:r>
          </a:p>
          <a:p>
            <a:r>
              <a:rPr lang="fr-FR" sz="1200" b="0" i="0" kern="1200" dirty="0" err="1">
                <a:solidFill>
                  <a:schemeClr val="tx1"/>
                </a:solidFill>
                <a:latin typeface="+mn-lt"/>
                <a:ea typeface="+mn-ea"/>
                <a:cs typeface="+mn-cs"/>
              </a:rPr>
              <a:t>ReLU</a:t>
            </a:r>
            <a:r>
              <a:rPr lang="fr-FR" sz="1200" b="0" i="0" kern="1200" dirty="0">
                <a:solidFill>
                  <a:schemeClr val="tx1"/>
                </a:solidFill>
                <a:latin typeface="+mn-lt"/>
                <a:ea typeface="+mn-ea"/>
                <a:cs typeface="+mn-cs"/>
              </a:rPr>
              <a:t>, de par sa définition, est une fonction qui vient </a:t>
            </a:r>
            <a:r>
              <a:rPr lang="fr-FR" sz="1200" b="1" i="0" kern="1200" dirty="0">
                <a:solidFill>
                  <a:schemeClr val="tx1"/>
                </a:solidFill>
                <a:latin typeface="+mn-lt"/>
                <a:ea typeface="+mn-ea"/>
                <a:cs typeface="+mn-cs"/>
              </a:rPr>
              <a:t>briser (une partie de) la linéarité</a:t>
            </a:r>
            <a:r>
              <a:rPr lang="fr-FR" sz="1200" b="0" i="0" kern="1200" dirty="0">
                <a:solidFill>
                  <a:schemeClr val="tx1"/>
                </a:solidFill>
                <a:latin typeface="+mn-lt"/>
                <a:ea typeface="+mn-ea"/>
                <a:cs typeface="+mn-cs"/>
              </a:rPr>
              <a:t> en supprimant une partie des valeurs (toutes celles négatives) !</a:t>
            </a:r>
          </a:p>
        </p:txBody>
      </p:sp>
      <p:sp>
        <p:nvSpPr>
          <p:cNvPr id="4" name="Espace réservé du numéro de diapositive 3"/>
          <p:cNvSpPr>
            <a:spLocks noGrp="1"/>
          </p:cNvSpPr>
          <p:nvPr>
            <p:ph type="sldNum" sz="quarter" idx="10"/>
          </p:nvPr>
        </p:nvSpPr>
        <p:spPr/>
        <p:txBody>
          <a:bodyPr/>
          <a:lstStyle/>
          <a:p>
            <a:fld id="{CA8BF1CC-FDC3-4782-963B-9502EDC95AF2}" type="slidenum">
              <a:rPr lang="fr-FR" smtClean="0"/>
              <a:pPr/>
              <a:t>12</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2">
        <a:schemeClr val="bg2"/>
      </p:bgRef>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a:t>Cliquez pour modifier le style du titre</a:t>
            </a:r>
            <a:endParaRPr kumimoji="0" lang="en-US"/>
          </a:p>
        </p:txBody>
      </p:sp>
      <p:sp>
        <p:nvSpPr>
          <p:cNvPr id="17" name="Sous-titr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30" name="Espace réservé de la date 29"/>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19" name="Espace réservé du pied de page 18"/>
          <p:cNvSpPr>
            <a:spLocks noGrp="1"/>
          </p:cNvSpPr>
          <p:nvPr>
            <p:ph type="ftr" sz="quarter" idx="11"/>
          </p:nvPr>
        </p:nvSpPr>
        <p:spPr/>
        <p:txBody>
          <a:bodyPr/>
          <a:lstStyle/>
          <a:p>
            <a:endParaRPr lang="fr-FR"/>
          </a:p>
        </p:txBody>
      </p:sp>
      <p:sp>
        <p:nvSpPr>
          <p:cNvPr id="27" name="Espace réservé du numéro de diapositive 26"/>
          <p:cNvSpPr>
            <a:spLocks noGrp="1"/>
          </p:cNvSpPr>
          <p:nvPr>
            <p:ph type="sldNum" sz="quarter" idx="12"/>
          </p:nvPr>
        </p:nvSpPr>
        <p:spPr/>
        <p:txBody>
          <a:bodyPr/>
          <a:lstStyle/>
          <a:p>
            <a:fld id="{3A9E5396-3350-4ACD-A52F-0E1BD9B9E2EC}" type="slidenum">
              <a:rPr lang="fr-FR" smtClean="0"/>
              <a:pPr/>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9E5396-3350-4ACD-A52F-0E1BD9B9E2EC}"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914401"/>
            <a:ext cx="2057400" cy="52117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914401"/>
            <a:ext cx="6019800" cy="5211763"/>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9E5396-3350-4ACD-A52F-0E1BD9B9E2EC}"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9E5396-3350-4ACD-A52F-0E1BD9B9E2EC}"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2">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a:t>Cliquez pour modifier le style du titre</a:t>
            </a:r>
            <a:endParaRPr kumimoji="0" lang="en-US"/>
          </a:p>
        </p:txBody>
      </p:sp>
      <p:sp>
        <p:nvSpPr>
          <p:cNvPr id="3" name="Espace réservé du texte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4" name="Espace réservé de la date 3"/>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9E5396-3350-4ACD-A52F-0E1BD9B9E2EC}" type="slidenum">
              <a:rPr lang="fr-FR" smtClean="0"/>
              <a:pPr/>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a:lstStyle/>
          <a:p>
            <a:r>
              <a:rPr kumimoji="0" lang="fr-FR"/>
              <a:t>Cliquez pour modifier le style du titre</a:t>
            </a:r>
            <a:endParaRPr kumimoji="0" lang="en-US"/>
          </a:p>
        </p:txBody>
      </p:sp>
      <p:sp>
        <p:nvSpPr>
          <p:cNvPr id="3" name="Espace réservé du contenu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9E5396-3350-4ACD-A52F-0E1BD9B9E2EC}"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tIns="45720" anchor="b"/>
          <a:lstStyle>
            <a:lvl1pPr>
              <a:defRPr/>
            </a:lvl1pPr>
          </a:lstStyle>
          <a:p>
            <a:r>
              <a:rPr kumimoji="0" lang="fr-FR"/>
              <a:t>Cliquez pour modifier le style du titre</a:t>
            </a:r>
            <a:endParaRPr kumimoji="0" lang="en-US"/>
          </a:p>
        </p:txBody>
      </p:sp>
      <p:sp>
        <p:nvSpPr>
          <p:cNvPr id="3" name="Espace réservé du texte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Cliquez pour modifier les styles du texte du masque</a:t>
            </a:r>
          </a:p>
        </p:txBody>
      </p:sp>
      <p:sp>
        <p:nvSpPr>
          <p:cNvPr id="4" name="Espace réservé du texte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Cliquez pour modifier les styles du texte du masque</a:t>
            </a:r>
          </a:p>
        </p:txBody>
      </p:sp>
      <p:sp>
        <p:nvSpPr>
          <p:cNvPr id="5" name="Espace réservé du contenu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6" name="Espace réservé du contenu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9E5396-3350-4ACD-A52F-0E1BD9B9E2EC}"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9E5396-3350-4ACD-A52F-0E1BD9B9E2EC}"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9E5396-3350-4ACD-A52F-0E1BD9B9E2EC}"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fr-FR"/>
              <a:t>Cliquez pour modifier le style du titre</a:t>
            </a:r>
            <a:endParaRPr kumimoji="0" lang="en-US"/>
          </a:p>
        </p:txBody>
      </p:sp>
      <p:sp>
        <p:nvSpPr>
          <p:cNvPr id="3" name="Espace réservé du texte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fr-FR"/>
              <a:t>Cliquez pour modifier les styles du texte du masque</a:t>
            </a:r>
          </a:p>
        </p:txBody>
      </p:sp>
      <p:sp>
        <p:nvSpPr>
          <p:cNvPr id="4" name="Espace réservé du contenu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9E5396-3350-4ACD-A52F-0E1BD9B9E2EC}"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Rogner et arrondir un rectangle à un seul coin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Triangle rect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fr-FR"/>
              <a:t>Cliquez pour modifier le style du titre</a:t>
            </a:r>
            <a:endParaRPr kumimoji="0" lang="en-US"/>
          </a:p>
        </p:txBody>
      </p:sp>
      <p:sp>
        <p:nvSpPr>
          <p:cNvPr id="4" name="Espace réservé du texte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fr-FR"/>
              <a:t>Cliquez pour modifier les styles du texte du masque</a:t>
            </a:r>
          </a:p>
        </p:txBody>
      </p:sp>
      <p:sp>
        <p:nvSpPr>
          <p:cNvPr id="5" name="Espace réservé de la date 4"/>
          <p:cNvSpPr>
            <a:spLocks noGrp="1"/>
          </p:cNvSpPr>
          <p:nvPr>
            <p:ph type="dt" sz="half" idx="10"/>
          </p:nvPr>
        </p:nvSpPr>
        <p:spPr/>
        <p:txBody>
          <a:bodyPr/>
          <a:lstStyle/>
          <a:p>
            <a:fld id="{1BD21AD8-B5D9-4D73-A15C-DBE7D52EA933}" type="datetimeFigureOut">
              <a:rPr lang="fr-FR" smtClean="0"/>
              <a:pPr/>
              <a:t>19/09/2019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a:xfrm>
            <a:off x="8077200" y="6356350"/>
            <a:ext cx="609600" cy="365125"/>
          </a:xfrm>
        </p:spPr>
        <p:txBody>
          <a:bodyPr/>
          <a:lstStyle/>
          <a:p>
            <a:fld id="{3A9E5396-3350-4ACD-A52F-0E1BD9B9E2EC}" type="slidenum">
              <a:rPr lang="fr-FR" smtClean="0"/>
              <a:pPr/>
              <a:t>‹N°›</a:t>
            </a:fld>
            <a:endParaRPr lang="fr-FR"/>
          </a:p>
        </p:txBody>
      </p:sp>
      <p:sp>
        <p:nvSpPr>
          <p:cNvPr id="3" name="Espace réservé pour une image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fr-FR"/>
              <a:t>Cliquez sur l'icône pour ajouter une image</a:t>
            </a:r>
            <a:endParaRPr kumimoji="0" lang="en-US" dirty="0"/>
          </a:p>
        </p:txBody>
      </p:sp>
      <p:sp>
        <p:nvSpPr>
          <p:cNvPr id="10" name="Forme libre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orme libre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orme libre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orme libre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Espace réservé du titre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fr-FR"/>
              <a:t>Cliquez pour modifier le style du titre</a:t>
            </a:r>
            <a:endParaRPr kumimoji="0" lang="en-US"/>
          </a:p>
        </p:txBody>
      </p:sp>
      <p:sp>
        <p:nvSpPr>
          <p:cNvPr id="30" name="Espace réservé du texte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0" name="Espace réservé de la date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BD21AD8-B5D9-4D73-A15C-DBE7D52EA933}" type="datetimeFigureOut">
              <a:rPr lang="fr-FR" smtClean="0"/>
              <a:pPr/>
              <a:t>19/09/2019</a:t>
            </a:fld>
            <a:endParaRPr lang="fr-FR"/>
          </a:p>
        </p:txBody>
      </p:sp>
      <p:sp>
        <p:nvSpPr>
          <p:cNvPr id="22" name="Espace réservé du pied de page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fr-FR"/>
          </a:p>
        </p:txBody>
      </p:sp>
      <p:sp>
        <p:nvSpPr>
          <p:cNvPr id="18" name="Espace réservé du numéro de diapositive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A9E5396-3350-4ACD-A52F-0E1BD9B9E2EC}" type="slidenum">
              <a:rPr lang="fr-FR" smtClean="0"/>
              <a:pPr/>
              <a:t>‹N°›</a:t>
            </a:fld>
            <a:endParaRPr lang="fr-FR"/>
          </a:p>
        </p:txBody>
      </p:sp>
      <p:grpSp>
        <p:nvGrpSpPr>
          <p:cNvPr id="2" name="Groupe 1"/>
          <p:cNvGrpSpPr/>
          <p:nvPr/>
        </p:nvGrpSpPr>
        <p:grpSpPr>
          <a:xfrm>
            <a:off x="-19017" y="202408"/>
            <a:ext cx="9180548" cy="649224"/>
            <a:chOff x="-19045" y="216550"/>
            <a:chExt cx="9180548" cy="649224"/>
          </a:xfrm>
        </p:grpSpPr>
        <p:sp>
          <p:nvSpPr>
            <p:cNvPr id="12" name="Forme libre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rme libre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hyperlink" Target="https://ujjwalkarn.me/2016/08/11/intuitive-explanation-convnet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3400" y="0"/>
            <a:ext cx="7851648" cy="1643050"/>
          </a:xfrm>
        </p:spPr>
        <p:txBody>
          <a:bodyPr>
            <a:normAutofit fontScale="90000"/>
          </a:bodyPr>
          <a:lstStyle/>
          <a:p>
            <a:pPr algn="ctr"/>
            <a:r>
              <a:rPr lang="fr-FR" dirty="0"/>
              <a:t>Transfert de Style par          Apprentissage Profond</a:t>
            </a:r>
            <a:endParaRPr lang="en-US" dirty="0"/>
          </a:p>
        </p:txBody>
      </p:sp>
      <p:sp>
        <p:nvSpPr>
          <p:cNvPr id="3" name="Sous-titr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4531"/>
            <a:ext cx="9120776" cy="51534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098" name="Picture 2" descr="C:\Users\elmustapha\Desktop\convolution-gif.gif"/>
          <p:cNvPicPr>
            <a:picLocks noChangeAspect="1" noChangeArrowheads="1" noCrop="1"/>
          </p:cNvPicPr>
          <p:nvPr/>
        </p:nvPicPr>
        <p:blipFill>
          <a:blip r:embed="rId3"/>
          <a:srcRect/>
          <a:stretch>
            <a:fillRect/>
          </a:stretch>
        </p:blipFill>
        <p:spPr bwMode="auto">
          <a:xfrm>
            <a:off x="-831850" y="233363"/>
            <a:ext cx="10115550" cy="725805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en-US" dirty="0"/>
              <a:t>Les </a:t>
            </a:r>
            <a:r>
              <a:rPr lang="en-US" dirty="0" err="1"/>
              <a:t>différentes</a:t>
            </a:r>
            <a:r>
              <a:rPr lang="en-US" dirty="0"/>
              <a:t> convolutions</a:t>
            </a:r>
            <a:br>
              <a:rPr lang="en-US" dirty="0"/>
            </a:br>
            <a:endParaRPr lang="en-US" dirty="0"/>
          </a:p>
        </p:txBody>
      </p:sp>
      <p:sp>
        <p:nvSpPr>
          <p:cNvPr id="3" name="Espace réservé du contenu 2"/>
          <p:cNvSpPr>
            <a:spLocks noGrp="1"/>
          </p:cNvSpPr>
          <p:nvPr>
            <p:ph idx="1"/>
          </p:nvPr>
        </p:nvSpPr>
        <p:spPr/>
        <p:txBody>
          <a:bodyPr/>
          <a:lstStyle/>
          <a:p>
            <a:r>
              <a:rPr lang="en-US" dirty="0"/>
              <a:t>La </a:t>
            </a:r>
            <a:r>
              <a:rPr lang="en-US" b="1" dirty="0"/>
              <a:t>convolution </a:t>
            </a:r>
            <a:r>
              <a:rPr lang="en-US" b="1" dirty="0" err="1"/>
              <a:t>classique</a:t>
            </a:r>
            <a:endParaRPr lang="en-US" b="1" dirty="0"/>
          </a:p>
          <a:p>
            <a:endParaRPr lang="fr-FR" b="1" dirty="0"/>
          </a:p>
          <a:p>
            <a:r>
              <a:rPr lang="en-US" dirty="0"/>
              <a:t>La </a:t>
            </a:r>
            <a:r>
              <a:rPr lang="en-US" b="1" dirty="0"/>
              <a:t>dilated convolution</a:t>
            </a:r>
          </a:p>
          <a:p>
            <a:endParaRPr lang="fr-FR" b="1" dirty="0"/>
          </a:p>
          <a:p>
            <a:r>
              <a:rPr lang="en-US" dirty="0"/>
              <a:t>La </a:t>
            </a:r>
            <a:r>
              <a:rPr lang="en-US" b="1" dirty="0"/>
              <a:t>transposed convolution</a:t>
            </a:r>
          </a:p>
          <a:p>
            <a:endParaRPr lang="fr-FR" b="1" dirty="0"/>
          </a:p>
          <a:p>
            <a:r>
              <a:rPr lang="en-US" dirty="0"/>
              <a:t>La </a:t>
            </a:r>
            <a:r>
              <a:rPr lang="en-US" b="1" dirty="0"/>
              <a:t>separable convolution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br>
              <a:rPr lang="en-US" dirty="0"/>
            </a:br>
            <a:r>
              <a:rPr lang="en-US" b="1" dirty="0"/>
              <a:t>la </a:t>
            </a:r>
            <a:r>
              <a:rPr lang="en-US" b="1" dirty="0" err="1"/>
              <a:t>Couche</a:t>
            </a:r>
            <a:r>
              <a:rPr lang="en-US" b="1" dirty="0"/>
              <a:t> RELU</a:t>
            </a:r>
          </a:p>
        </p:txBody>
      </p:sp>
      <p:pic>
        <p:nvPicPr>
          <p:cNvPr id="5122" name="Picture 2" descr="C:\Users\elmustapha\Desktop\types-de-relu.png"/>
          <p:cNvPicPr>
            <a:picLocks noChangeAspect="1" noChangeArrowheads="1"/>
          </p:cNvPicPr>
          <p:nvPr/>
        </p:nvPicPr>
        <p:blipFill>
          <a:blip r:embed="rId3"/>
          <a:srcRect/>
          <a:stretch>
            <a:fillRect/>
          </a:stretch>
        </p:blipFill>
        <p:spPr bwMode="auto">
          <a:xfrm>
            <a:off x="428596" y="2786058"/>
            <a:ext cx="8271064" cy="28829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d’application de RELU</a:t>
            </a:r>
            <a:endParaRPr lang="en-US" dirty="0"/>
          </a:p>
        </p:txBody>
      </p:sp>
      <p:sp>
        <p:nvSpPr>
          <p:cNvPr id="3" name="Espace réservé du contenu 2"/>
          <p:cNvSpPr>
            <a:spLocks noGrp="1"/>
          </p:cNvSpPr>
          <p:nvPr>
            <p:ph idx="1"/>
          </p:nvPr>
        </p:nvSpPr>
        <p:spPr/>
        <p:txBody>
          <a:bodyPr/>
          <a:lstStyle/>
          <a:p>
            <a:endParaRPr lang="en-US"/>
          </a:p>
        </p:txBody>
      </p:sp>
      <p:pic>
        <p:nvPicPr>
          <p:cNvPr id="6146" name="Picture 2" descr="C:\Users\elmustapha\Desktop\ReLU.jpg"/>
          <p:cNvPicPr>
            <a:picLocks noChangeAspect="1" noChangeArrowheads="1"/>
          </p:cNvPicPr>
          <p:nvPr/>
        </p:nvPicPr>
        <p:blipFill>
          <a:blip r:embed="rId3"/>
          <a:srcRect/>
          <a:stretch>
            <a:fillRect/>
          </a:stretch>
        </p:blipFill>
        <p:spPr bwMode="auto">
          <a:xfrm>
            <a:off x="428596" y="2000240"/>
            <a:ext cx="8429684" cy="451485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en-US" dirty="0"/>
              <a:t>Le pooling</a:t>
            </a:r>
            <a:br>
              <a:rPr lang="en-US" dirty="0"/>
            </a:br>
            <a:endParaRPr lang="en-US" dirty="0"/>
          </a:p>
        </p:txBody>
      </p:sp>
      <p:sp>
        <p:nvSpPr>
          <p:cNvPr id="3" name="Espace réservé du contenu 2"/>
          <p:cNvSpPr>
            <a:spLocks noGrp="1"/>
          </p:cNvSpPr>
          <p:nvPr>
            <p:ph idx="1"/>
          </p:nvPr>
        </p:nvSpPr>
        <p:spPr>
          <a:xfrm>
            <a:off x="457200" y="1285860"/>
            <a:ext cx="8229600" cy="3500462"/>
          </a:xfrm>
        </p:spPr>
        <p:txBody>
          <a:bodyPr>
            <a:normAutofit/>
          </a:bodyPr>
          <a:lstStyle/>
          <a:p>
            <a:endParaRPr lang="fr-FR" dirty="0"/>
          </a:p>
          <a:p>
            <a:endParaRPr lang="fr-FR" dirty="0"/>
          </a:p>
          <a:p>
            <a:r>
              <a:rPr lang="fr-FR" dirty="0"/>
              <a:t>remplacer un carré de pixels .</a:t>
            </a:r>
          </a:p>
          <a:p>
            <a:r>
              <a:rPr lang="fr-FR" dirty="0"/>
              <a:t>Diminution de l’image.</a:t>
            </a:r>
          </a:p>
          <a:p>
            <a:r>
              <a:rPr lang="en-US" i="1" dirty="0"/>
              <a:t>mean pooling.</a:t>
            </a:r>
          </a:p>
          <a:p>
            <a:r>
              <a:rPr lang="en-US" i="1" dirty="0"/>
              <a:t>sum pooling.</a:t>
            </a:r>
          </a:p>
          <a:p>
            <a:r>
              <a:rPr lang="fr-FR" i="1" dirty="0" err="1"/>
              <a:t>Mean</a:t>
            </a:r>
            <a:r>
              <a:rPr lang="fr-FR" i="1" dirty="0"/>
              <a:t> </a:t>
            </a:r>
            <a:r>
              <a:rPr lang="fr-FR" i="1" dirty="0" err="1"/>
              <a:t>pooling</a:t>
            </a:r>
            <a:r>
              <a:rPr lang="fr-FR" i="1" dirty="0"/>
              <a:t>.</a:t>
            </a:r>
            <a:endParaRPr lang="fr-FR" dirty="0"/>
          </a:p>
          <a:p>
            <a:endParaRPr lang="fr-FR"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7170" name="Picture 2" descr="C:\Users\elmustapha\Desktop\calcul-du-pooling.gif"/>
          <p:cNvPicPr>
            <a:picLocks noChangeAspect="1" noChangeArrowheads="1" noCrop="1"/>
          </p:cNvPicPr>
          <p:nvPr/>
        </p:nvPicPr>
        <p:blipFill>
          <a:blip r:embed="rId3"/>
          <a:srcRect/>
          <a:stretch>
            <a:fillRect/>
          </a:stretch>
        </p:blipFill>
        <p:spPr bwMode="auto">
          <a:xfrm>
            <a:off x="0" y="0"/>
            <a:ext cx="9121352" cy="6143644"/>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a:t>
            </a:r>
            <a:r>
              <a:rPr lang="fr-FR" dirty="0" err="1"/>
              <a:t>flattening</a:t>
            </a:r>
            <a:endParaRPr lang="en-US" dirty="0"/>
          </a:p>
        </p:txBody>
      </p:sp>
      <p:sp>
        <p:nvSpPr>
          <p:cNvPr id="3" name="Espace réservé du contenu 2"/>
          <p:cNvSpPr>
            <a:spLocks noGrp="1"/>
          </p:cNvSpPr>
          <p:nvPr>
            <p:ph idx="1"/>
          </p:nvPr>
        </p:nvSpPr>
        <p:spPr>
          <a:xfrm>
            <a:off x="457200" y="1214422"/>
            <a:ext cx="8229600" cy="4429156"/>
          </a:xfrm>
        </p:spPr>
        <p:txBody>
          <a:bodyPr/>
          <a:lstStyle/>
          <a:p>
            <a:endParaRPr lang="fr-FR" dirty="0"/>
          </a:p>
          <a:p>
            <a:endParaRPr lang="fr-FR" dirty="0"/>
          </a:p>
          <a:p>
            <a:r>
              <a:rPr lang="fr-FR" dirty="0"/>
              <a:t>Remplacer les matrices par vecteurs.</a:t>
            </a:r>
          </a:p>
          <a:p>
            <a:endParaRPr lang="fr-FR" dirty="0"/>
          </a:p>
          <a:p>
            <a:endParaRPr lang="en-US" dirty="0"/>
          </a:p>
        </p:txBody>
      </p:sp>
      <p:pic>
        <p:nvPicPr>
          <p:cNvPr id="8194" name="Picture 2" descr="C:\Users\elmustapha\Desktop\flattening.png"/>
          <p:cNvPicPr>
            <a:picLocks noChangeAspect="1" noChangeArrowheads="1"/>
          </p:cNvPicPr>
          <p:nvPr/>
        </p:nvPicPr>
        <p:blipFill>
          <a:blip r:embed="rId3"/>
          <a:srcRect/>
          <a:stretch>
            <a:fillRect/>
          </a:stretch>
        </p:blipFill>
        <p:spPr bwMode="auto">
          <a:xfrm>
            <a:off x="928662" y="3071810"/>
            <a:ext cx="6072230" cy="2965454"/>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iii.PNG"/>
          <p:cNvPicPr>
            <a:picLocks noGrp="1" noChangeAspect="1"/>
          </p:cNvPicPr>
          <p:nvPr>
            <p:ph idx="1"/>
          </p:nvPr>
        </p:nvPicPr>
        <p:blipFill>
          <a:blip r:embed="rId3"/>
          <a:stretch>
            <a:fillRect/>
          </a:stretch>
        </p:blipFill>
        <p:spPr>
          <a:xfrm>
            <a:off x="1500166" y="1428736"/>
            <a:ext cx="6072230" cy="5143536"/>
          </a:xfrm>
        </p:spPr>
      </p:pic>
      <p:sp>
        <p:nvSpPr>
          <p:cNvPr id="3" name="Rectangle 2"/>
          <p:cNvSpPr/>
          <p:nvPr/>
        </p:nvSpPr>
        <p:spPr>
          <a:xfrm>
            <a:off x="3428992" y="714356"/>
            <a:ext cx="2286016" cy="646331"/>
          </a:xfrm>
          <a:prstGeom prst="rect">
            <a:avLst/>
          </a:prstGeom>
        </p:spPr>
        <p:txBody>
          <a:bodyPr wrap="square">
            <a:spAutoFit/>
          </a:bodyPr>
          <a:lstStyle/>
          <a:p>
            <a:pPr algn="ctr"/>
            <a:r>
              <a:rPr lang="fr-FR" sz="3600" dirty="0">
                <a:solidFill>
                  <a:schemeClr val="accent1">
                    <a:lumMod val="75000"/>
                  </a:schemeClr>
                </a:solidFill>
              </a:rPr>
              <a:t>VGG16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vgg16-neural-network.jpg"/>
          <p:cNvPicPr>
            <a:picLocks noGrp="1" noChangeAspect="1"/>
          </p:cNvPicPr>
          <p:nvPr>
            <p:ph idx="1"/>
          </p:nvPr>
        </p:nvPicPr>
        <p:blipFill>
          <a:blip r:embed="rId3"/>
          <a:stretch>
            <a:fillRect/>
          </a:stretch>
        </p:blipFill>
        <p:spPr>
          <a:xfrm>
            <a:off x="642910" y="1214423"/>
            <a:ext cx="7858180" cy="4500593"/>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Récapitulation</a:t>
            </a:r>
          </a:p>
        </p:txBody>
      </p:sp>
      <p:pic>
        <p:nvPicPr>
          <p:cNvPr id="4" name="Espace réservé du contenu 3" descr="iii1.PNG"/>
          <p:cNvPicPr>
            <a:picLocks noGrp="1" noChangeAspect="1"/>
          </p:cNvPicPr>
          <p:nvPr>
            <p:ph idx="1"/>
          </p:nvPr>
        </p:nvPicPr>
        <p:blipFill>
          <a:blip r:embed="rId3"/>
          <a:stretch>
            <a:fillRect/>
          </a:stretch>
        </p:blipFill>
        <p:spPr>
          <a:xfrm>
            <a:off x="1182966" y="1935163"/>
            <a:ext cx="6778067" cy="4389437"/>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00042"/>
            <a:ext cx="8229600" cy="1000132"/>
          </a:xfrm>
        </p:spPr>
        <p:txBody>
          <a:bodyPr/>
          <a:lstStyle/>
          <a:p>
            <a:pPr algn="ctr"/>
            <a:r>
              <a:rPr lang="fr-FR" dirty="0"/>
              <a:t>Sommaire</a:t>
            </a:r>
          </a:p>
        </p:txBody>
      </p:sp>
      <p:sp>
        <p:nvSpPr>
          <p:cNvPr id="3" name="Espace réservé du contenu 2"/>
          <p:cNvSpPr>
            <a:spLocks noGrp="1"/>
          </p:cNvSpPr>
          <p:nvPr>
            <p:ph idx="1"/>
          </p:nvPr>
        </p:nvSpPr>
        <p:spPr/>
        <p:txBody>
          <a:bodyPr/>
          <a:lstStyle/>
          <a:p>
            <a:pPr>
              <a:buNone/>
            </a:pPr>
            <a:endParaRPr lang="fr-FR" dirty="0"/>
          </a:p>
          <a:p>
            <a:endParaRPr lang="fr-FR" b="1" dirty="0"/>
          </a:p>
          <a:p>
            <a:r>
              <a:rPr lang="fr-FR" b="1" dirty="0"/>
              <a:t>Réseaux de neurones </a:t>
            </a:r>
            <a:r>
              <a:rPr lang="fr-FR" b="1" dirty="0" err="1"/>
              <a:t>convolutives</a:t>
            </a:r>
            <a:endParaRPr lang="fr-FR" b="1" dirty="0"/>
          </a:p>
          <a:p>
            <a:r>
              <a:rPr lang="fr-FR" b="1" dirty="0"/>
              <a:t>L’architecture VGG16</a:t>
            </a:r>
          </a:p>
          <a:p>
            <a:r>
              <a:rPr lang="fr-FR" b="1" dirty="0"/>
              <a:t>Vision par ordinateur</a:t>
            </a:r>
          </a:p>
          <a:p>
            <a:r>
              <a:rPr lang="fr-FR" b="1" dirty="0"/>
              <a:t>Implémentation de style transfert avec </a:t>
            </a:r>
            <a:r>
              <a:rPr lang="en-US" b="1" dirty="0" err="1"/>
              <a:t>Keras</a:t>
            </a:r>
            <a:endParaRPr lang="fr-FR"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Traitement d’information</a:t>
            </a:r>
          </a:p>
        </p:txBody>
      </p:sp>
      <p:sp>
        <p:nvSpPr>
          <p:cNvPr id="3" name="Espace réservé du contenu 2"/>
          <p:cNvSpPr>
            <a:spLocks noGrp="1"/>
          </p:cNvSpPr>
          <p:nvPr>
            <p:ph idx="1"/>
          </p:nvPr>
        </p:nvSpPr>
        <p:spPr>
          <a:xfrm>
            <a:off x="457200" y="2000241"/>
            <a:ext cx="8229600" cy="2714643"/>
          </a:xfrm>
        </p:spPr>
        <p:txBody>
          <a:bodyPr>
            <a:normAutofit/>
          </a:bodyPr>
          <a:lstStyle/>
          <a:p>
            <a:pPr algn="just"/>
            <a:r>
              <a:rPr lang="fr-FR" dirty="0"/>
              <a:t>Avant de continuer à utiliser le réseau VGG16 sur nos images pour extraire des représentations d’entités, nous devons les prétraiter comme le papier original.</a:t>
            </a:r>
          </a:p>
          <a:p>
            <a:pPr algn="just">
              <a:buNone/>
            </a:pPr>
            <a:endParaRPr lang="fr-FR" dirty="0"/>
          </a:p>
          <a:p>
            <a:pPr algn="just"/>
            <a:r>
              <a:rPr lang="fr-FR" dirty="0"/>
              <a:t>Pour cela, les transformations suivantes ont été appliquées:</a:t>
            </a:r>
          </a:p>
          <a:p>
            <a:pPr algn="just">
              <a:buNone/>
            </a:pPr>
            <a:endParaRPr lang="fr-FR" dirty="0"/>
          </a:p>
          <a:p>
            <a:pPr algn="just">
              <a:buNone/>
            </a:pPr>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La Fonction de perte</a:t>
            </a:r>
          </a:p>
        </p:txBody>
      </p:sp>
      <p:sp>
        <p:nvSpPr>
          <p:cNvPr id="3" name="Espace réservé du contenu 2"/>
          <p:cNvSpPr>
            <a:spLocks noGrp="1"/>
          </p:cNvSpPr>
          <p:nvPr>
            <p:ph idx="1"/>
          </p:nvPr>
        </p:nvSpPr>
        <p:spPr/>
        <p:txBody>
          <a:bodyPr>
            <a:normAutofit fontScale="92500" lnSpcReduction="10000"/>
          </a:bodyPr>
          <a:lstStyle/>
          <a:p>
            <a:r>
              <a:rPr lang="fr-FR" dirty="0"/>
              <a:t>La fonction de perte génère le score qui indique à quel point l'image générée est proche de l'image de style d'origine dans le style et de l'image de contenu pour le contenu.</a:t>
            </a:r>
          </a:p>
          <a:p>
            <a:endParaRPr lang="fr-FR" dirty="0"/>
          </a:p>
          <a:p>
            <a:r>
              <a:rPr lang="fr-FR" dirty="0"/>
              <a:t>Contrairement à la classification d'image, où la fonction de perte est utilisée pour mettre à jour les poids du réseau après avoir comparé les prédictions aux classes d'origine, la fonction de score de perte pour le transfert de style neural est utilisée pour mettre à jour les pixels de l'image générée avec une descente de gradient stochastique ou d'autres optimiseurs.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La vision par ordinateur c’est quoi?</a:t>
            </a:r>
            <a:endParaRPr lang="en-US" dirty="0"/>
          </a:p>
        </p:txBody>
      </p:sp>
      <p:sp>
        <p:nvSpPr>
          <p:cNvPr id="3" name="Espace réservé du contenu 2"/>
          <p:cNvSpPr>
            <a:spLocks noGrp="1"/>
          </p:cNvSpPr>
          <p:nvPr>
            <p:ph idx="1"/>
          </p:nvPr>
        </p:nvSpPr>
        <p:spPr/>
        <p:txBody>
          <a:bodyPr/>
          <a:lstStyle/>
          <a:p>
            <a:pPr>
              <a:buNone/>
            </a:pPr>
            <a:endParaRPr lang="fr-FR" dirty="0"/>
          </a:p>
          <a:p>
            <a:pPr algn="ctr">
              <a:buNone/>
            </a:pPr>
            <a:r>
              <a:rPr lang="fr-FR" dirty="0"/>
              <a:t>   Traitement automatisé par ordinateur des informations visuelles.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domaines de recherches:</a:t>
            </a:r>
          </a:p>
        </p:txBody>
      </p:sp>
      <p:sp>
        <p:nvSpPr>
          <p:cNvPr id="3" name="Espace réservé du contenu 2"/>
          <p:cNvSpPr>
            <a:spLocks noGrp="1"/>
          </p:cNvSpPr>
          <p:nvPr>
            <p:ph idx="1"/>
          </p:nvPr>
        </p:nvSpPr>
        <p:spPr/>
        <p:txBody>
          <a:bodyPr/>
          <a:lstStyle/>
          <a:p>
            <a:r>
              <a:rPr lang="fr-FR" dirty="0"/>
              <a:t>Intelligence Artificielle</a:t>
            </a:r>
          </a:p>
          <a:p>
            <a:r>
              <a:rPr lang="fr-FR" dirty="0"/>
              <a:t>Robotique</a:t>
            </a:r>
          </a:p>
          <a:p>
            <a:r>
              <a:rPr lang="fr-FR" dirty="0"/>
              <a:t>Traitement de signal</a:t>
            </a:r>
          </a:p>
          <a:p>
            <a:r>
              <a:rPr lang="fr-FR" dirty="0"/>
              <a:t>Psychologie</a:t>
            </a:r>
          </a:p>
          <a:p>
            <a:r>
              <a:rPr lang="fr-FR" dirty="0"/>
              <a:t>Neurologie</a:t>
            </a:r>
          </a:p>
          <a:p>
            <a:r>
              <a:rPr lang="fr-FR" dirty="0"/>
              <a:t>Imagerie</a:t>
            </a:r>
          </a:p>
          <a:p>
            <a:endParaRPr lang="fr-FR" dirty="0"/>
          </a:p>
          <a:p>
            <a:endParaRPr lang="fr-FR" dirty="0"/>
          </a:p>
          <a:p>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L’interpolation</a:t>
            </a:r>
          </a:p>
        </p:txBody>
      </p:sp>
      <p:sp>
        <p:nvSpPr>
          <p:cNvPr id="3" name="Espace réservé du contenu 2"/>
          <p:cNvSpPr>
            <a:spLocks noGrp="1"/>
          </p:cNvSpPr>
          <p:nvPr>
            <p:ph idx="1"/>
          </p:nvPr>
        </p:nvSpPr>
        <p:spPr/>
        <p:txBody>
          <a:bodyPr/>
          <a:lstStyle/>
          <a:p>
            <a:r>
              <a:rPr lang="fr-FR" dirty="0"/>
              <a:t>L’interpolation est, en traitement d’images, le calcul d’un pixel en fonction de ses pixels voisins. Cette technique est utilisée lors d’une transformation d’image avec perte.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L'interpolation </a:t>
            </a:r>
            <a:r>
              <a:rPr lang="fr-FR" dirty="0" err="1"/>
              <a:t>bicubique</a:t>
            </a:r>
            <a:endParaRPr lang="fr-FR" dirty="0"/>
          </a:p>
        </p:txBody>
      </p:sp>
      <p:sp>
        <p:nvSpPr>
          <p:cNvPr id="3" name="Espace réservé du contenu 2"/>
          <p:cNvSpPr>
            <a:spLocks noGrp="1"/>
          </p:cNvSpPr>
          <p:nvPr>
            <p:ph idx="1"/>
          </p:nvPr>
        </p:nvSpPr>
        <p:spPr/>
        <p:txBody>
          <a:bodyPr/>
          <a:lstStyle/>
          <a:p>
            <a:r>
              <a:rPr lang="fr-FR" dirty="0"/>
              <a:t>L'interpolation </a:t>
            </a:r>
            <a:r>
              <a:rPr lang="fr-FR" dirty="0" err="1"/>
              <a:t>bicubique</a:t>
            </a:r>
            <a:r>
              <a:rPr lang="fr-FR" dirty="0"/>
              <a:t> est souvent utilisée pour agrandir des photos, les gens ont tendance à préférer les images floues aux images pixélisées.</a:t>
            </a:r>
          </a:p>
          <a:p>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L’interpolation </a:t>
            </a:r>
            <a:r>
              <a:rPr lang="fr-FR" dirty="0" err="1"/>
              <a:t>nearest</a:t>
            </a:r>
            <a:endParaRPr lang="fr-FR" dirty="0"/>
          </a:p>
        </p:txBody>
      </p:sp>
      <p:sp>
        <p:nvSpPr>
          <p:cNvPr id="3" name="Espace réservé du contenu 2"/>
          <p:cNvSpPr>
            <a:spLocks noGrp="1"/>
          </p:cNvSpPr>
          <p:nvPr>
            <p:ph idx="1"/>
          </p:nvPr>
        </p:nvSpPr>
        <p:spPr/>
        <p:txBody>
          <a:bodyPr/>
          <a:lstStyle/>
          <a:p>
            <a:r>
              <a:rPr lang="fr-FR" dirty="0"/>
              <a:t>L’interpolation </a:t>
            </a:r>
            <a:r>
              <a:rPr lang="fr-FR" dirty="0" err="1"/>
              <a:t>nearest</a:t>
            </a:r>
            <a:r>
              <a:rPr lang="fr-FR" dirty="0"/>
              <a:t> choisit un pixel le plus proche de l'image d'entrée et ignore tous les autres pixels d'entrée.</a:t>
            </a:r>
          </a:p>
          <a:p>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u="sng" dirty="0"/>
              <a:t>Image 3D :</a:t>
            </a:r>
            <a:br>
              <a:rPr lang="fr-FR" b="1" dirty="0"/>
            </a:br>
            <a:endParaRPr lang="fr-FR" dirty="0"/>
          </a:p>
        </p:txBody>
      </p:sp>
      <p:pic>
        <p:nvPicPr>
          <p:cNvPr id="4" name="Espace réservé du contenu 3" descr="i8.PNG"/>
          <p:cNvPicPr>
            <a:picLocks noGrp="1"/>
          </p:cNvPicPr>
          <p:nvPr>
            <p:ph idx="1"/>
          </p:nvPr>
        </p:nvPicPr>
        <p:blipFill>
          <a:blip r:embed="rId3"/>
          <a:stretch>
            <a:fillRect/>
          </a:stretch>
        </p:blipFill>
        <p:spPr>
          <a:xfrm>
            <a:off x="1018679" y="1500174"/>
            <a:ext cx="7106642" cy="39290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32656"/>
            <a:ext cx="8229600" cy="866360"/>
          </a:xfrm>
        </p:spPr>
        <p:txBody>
          <a:bodyPr>
            <a:normAutofit/>
          </a:bodyPr>
          <a:lstStyle/>
          <a:p>
            <a:r>
              <a:rPr lang="fr-FR" b="1" dirty="0"/>
              <a:t>Principe de style transfert </a:t>
            </a:r>
          </a:p>
        </p:txBody>
      </p:sp>
      <p:sp>
        <p:nvSpPr>
          <p:cNvPr id="9" name="Flèche : droite 8">
            <a:extLst>
              <a:ext uri="{FF2B5EF4-FFF2-40B4-BE49-F238E27FC236}">
                <a16:creationId xmlns:a16="http://schemas.microsoft.com/office/drawing/2014/main" id="{6A4F3A43-020E-4FF9-8612-9471AD824F35}"/>
              </a:ext>
            </a:extLst>
          </p:cNvPr>
          <p:cNvSpPr/>
          <p:nvPr/>
        </p:nvSpPr>
        <p:spPr>
          <a:xfrm>
            <a:off x="1691680" y="2492896"/>
            <a:ext cx="144016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A105F9-240C-4CED-802A-4C408873CFAC}"/>
              </a:ext>
            </a:extLst>
          </p:cNvPr>
          <p:cNvSpPr/>
          <p:nvPr/>
        </p:nvSpPr>
        <p:spPr>
          <a:xfrm>
            <a:off x="3131840" y="2204864"/>
            <a:ext cx="1368152"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Content Extract </a:t>
            </a:r>
          </a:p>
        </p:txBody>
      </p:sp>
      <p:sp>
        <p:nvSpPr>
          <p:cNvPr id="14" name="Flèche : droite 13">
            <a:extLst>
              <a:ext uri="{FF2B5EF4-FFF2-40B4-BE49-F238E27FC236}">
                <a16:creationId xmlns:a16="http://schemas.microsoft.com/office/drawing/2014/main" id="{2B94E55C-00D3-4C98-AB7D-26BBC779BDAD}"/>
              </a:ext>
            </a:extLst>
          </p:cNvPr>
          <p:cNvSpPr/>
          <p:nvPr/>
        </p:nvSpPr>
        <p:spPr>
          <a:xfrm>
            <a:off x="1691680" y="4506856"/>
            <a:ext cx="144016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B7D22E-6F4F-4E92-A1E4-7C6EAC1E1A0E}"/>
              </a:ext>
            </a:extLst>
          </p:cNvPr>
          <p:cNvSpPr/>
          <p:nvPr/>
        </p:nvSpPr>
        <p:spPr>
          <a:xfrm>
            <a:off x="3131840" y="4218824"/>
            <a:ext cx="1368152"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Style Extract </a:t>
            </a:r>
          </a:p>
        </p:txBody>
      </p:sp>
      <p:sp>
        <p:nvSpPr>
          <p:cNvPr id="16" name="Rectangle : coins arrondis 15">
            <a:extLst>
              <a:ext uri="{FF2B5EF4-FFF2-40B4-BE49-F238E27FC236}">
                <a16:creationId xmlns:a16="http://schemas.microsoft.com/office/drawing/2014/main" id="{4118BAB0-39DF-42DC-B051-9BCDB3945F88}"/>
              </a:ext>
            </a:extLst>
          </p:cNvPr>
          <p:cNvSpPr/>
          <p:nvPr/>
        </p:nvSpPr>
        <p:spPr>
          <a:xfrm>
            <a:off x="2987824" y="1844824"/>
            <a:ext cx="1800200" cy="36724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5CADD83-4872-4FA9-BCE0-F3DD2B715F3E}"/>
              </a:ext>
            </a:extLst>
          </p:cNvPr>
          <p:cNvSpPr/>
          <p:nvPr/>
        </p:nvSpPr>
        <p:spPr>
          <a:xfrm>
            <a:off x="3368902" y="1369862"/>
            <a:ext cx="934358" cy="369332"/>
          </a:xfrm>
          <a:prstGeom prst="rect">
            <a:avLst/>
          </a:prstGeom>
        </p:spPr>
        <p:txBody>
          <a:bodyPr wrap="none">
            <a:spAutoFit/>
          </a:bodyPr>
          <a:lstStyle/>
          <a:p>
            <a:r>
              <a:rPr lang="en-US" dirty="0"/>
              <a:t>VGG-16</a:t>
            </a:r>
          </a:p>
        </p:txBody>
      </p:sp>
      <p:cxnSp>
        <p:nvCxnSpPr>
          <p:cNvPr id="19" name="Connecteur : en angle 18">
            <a:extLst>
              <a:ext uri="{FF2B5EF4-FFF2-40B4-BE49-F238E27FC236}">
                <a16:creationId xmlns:a16="http://schemas.microsoft.com/office/drawing/2014/main" id="{A67EE6B9-F141-4059-8420-5A9332297801}"/>
              </a:ext>
            </a:extLst>
          </p:cNvPr>
          <p:cNvCxnSpPr>
            <a:cxnSpLocks/>
            <a:stCxn id="11" idx="3"/>
          </p:cNvCxnSpPr>
          <p:nvPr/>
        </p:nvCxnSpPr>
        <p:spPr>
          <a:xfrm>
            <a:off x="4499992" y="2528900"/>
            <a:ext cx="1224136" cy="10790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87E63123-AE87-4B8B-95CD-4ED709ED9CEA}"/>
              </a:ext>
            </a:extLst>
          </p:cNvPr>
          <p:cNvCxnSpPr>
            <a:cxnSpLocks/>
            <a:stCxn id="15" idx="3"/>
            <a:endCxn id="23" idx="1"/>
          </p:cNvCxnSpPr>
          <p:nvPr/>
        </p:nvCxnSpPr>
        <p:spPr>
          <a:xfrm flipV="1">
            <a:off x="4499992" y="3608484"/>
            <a:ext cx="1224136" cy="9343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91BCD9D-EBAE-42B7-A90D-ED93FAB83244}"/>
              </a:ext>
            </a:extLst>
          </p:cNvPr>
          <p:cNvSpPr/>
          <p:nvPr/>
        </p:nvSpPr>
        <p:spPr>
          <a:xfrm>
            <a:off x="5724128" y="3284984"/>
            <a:ext cx="1097970" cy="6469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DC19A7-AC53-4996-AC3C-C2824E1599A9}"/>
              </a:ext>
            </a:extLst>
          </p:cNvPr>
          <p:cNvSpPr/>
          <p:nvPr/>
        </p:nvSpPr>
        <p:spPr>
          <a:xfrm>
            <a:off x="5778286" y="3303320"/>
            <a:ext cx="1043812" cy="646331"/>
          </a:xfrm>
          <a:prstGeom prst="rect">
            <a:avLst/>
          </a:prstGeom>
        </p:spPr>
        <p:txBody>
          <a:bodyPr wrap="none">
            <a:spAutoFit/>
          </a:bodyPr>
          <a:lstStyle/>
          <a:p>
            <a:r>
              <a:rPr lang="en-US" dirty="0"/>
              <a:t>Neural</a:t>
            </a:r>
          </a:p>
          <a:p>
            <a:r>
              <a:rPr lang="en-US" dirty="0"/>
              <a:t>Network</a:t>
            </a:r>
          </a:p>
        </p:txBody>
      </p:sp>
      <p:sp>
        <p:nvSpPr>
          <p:cNvPr id="25" name="Flèche : droite 24">
            <a:extLst>
              <a:ext uri="{FF2B5EF4-FFF2-40B4-BE49-F238E27FC236}">
                <a16:creationId xmlns:a16="http://schemas.microsoft.com/office/drawing/2014/main" id="{B8256225-A5DE-400A-889F-A3F426394DCC}"/>
              </a:ext>
            </a:extLst>
          </p:cNvPr>
          <p:cNvSpPr/>
          <p:nvPr/>
        </p:nvSpPr>
        <p:spPr>
          <a:xfrm>
            <a:off x="6822098" y="3501008"/>
            <a:ext cx="270182" cy="106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a:extLst>
              <a:ext uri="{FF2B5EF4-FFF2-40B4-BE49-F238E27FC236}">
                <a16:creationId xmlns:a16="http://schemas.microsoft.com/office/drawing/2014/main" id="{8AF4610A-67C4-4059-88C1-F2AFAD927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13" y="1883755"/>
            <a:ext cx="1290290" cy="1290290"/>
          </a:xfrm>
          <a:prstGeom prst="rect">
            <a:avLst/>
          </a:prstGeom>
        </p:spPr>
      </p:pic>
      <p:pic>
        <p:nvPicPr>
          <p:cNvPr id="29" name="Image 28">
            <a:extLst>
              <a:ext uri="{FF2B5EF4-FFF2-40B4-BE49-F238E27FC236}">
                <a16:creationId xmlns:a16="http://schemas.microsoft.com/office/drawing/2014/main" id="{2DE3683D-03C1-4947-97F1-BB464DC594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313" y="3964856"/>
            <a:ext cx="1290290" cy="1290289"/>
          </a:xfrm>
          <a:prstGeom prst="rect">
            <a:avLst/>
          </a:prstGeom>
        </p:spPr>
      </p:pic>
      <p:pic>
        <p:nvPicPr>
          <p:cNvPr id="31" name="Image 30">
            <a:extLst>
              <a:ext uri="{FF2B5EF4-FFF2-40B4-BE49-F238E27FC236}">
                <a16:creationId xmlns:a16="http://schemas.microsoft.com/office/drawing/2014/main" id="{8B224EB8-61A2-4C85-AD87-8AFA3E094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4288" y="2708920"/>
            <a:ext cx="1907703" cy="1907703"/>
          </a:xfrm>
          <a:prstGeom prst="rect">
            <a:avLst/>
          </a:prstGeom>
        </p:spPr>
      </p:pic>
    </p:spTree>
    <p:extLst>
      <p:ext uri="{BB962C8B-B14F-4D97-AF65-F5344CB8AC3E}">
        <p14:creationId xmlns:p14="http://schemas.microsoft.com/office/powerpoint/2010/main" val="2331991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32656"/>
            <a:ext cx="8229600" cy="866360"/>
          </a:xfrm>
        </p:spPr>
        <p:txBody>
          <a:bodyPr>
            <a:normAutofit fontScale="90000"/>
          </a:bodyPr>
          <a:lstStyle/>
          <a:p>
            <a:r>
              <a:rPr lang="fr-FR" b="1" dirty="0"/>
              <a:t>Implémentation de style transfert </a:t>
            </a:r>
          </a:p>
        </p:txBody>
      </p:sp>
      <p:pic>
        <p:nvPicPr>
          <p:cNvPr id="12" name="Image 11">
            <a:extLst>
              <a:ext uri="{FF2B5EF4-FFF2-40B4-BE49-F238E27FC236}">
                <a16:creationId xmlns:a16="http://schemas.microsoft.com/office/drawing/2014/main" id="{F912C552-FEE3-4270-AE72-0E4F2BFACA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246" y="2564904"/>
            <a:ext cx="2937927" cy="2448272"/>
          </a:xfrm>
          <a:prstGeom prst="rect">
            <a:avLst/>
          </a:prstGeom>
        </p:spPr>
      </p:pic>
      <p:pic>
        <p:nvPicPr>
          <p:cNvPr id="14" name="Image 13">
            <a:extLst>
              <a:ext uri="{FF2B5EF4-FFF2-40B4-BE49-F238E27FC236}">
                <a16:creationId xmlns:a16="http://schemas.microsoft.com/office/drawing/2014/main" id="{569AC9A8-746D-4366-ACAA-2E830EBB9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3148181"/>
            <a:ext cx="4754786" cy="1713765"/>
          </a:xfrm>
          <a:prstGeom prst="rect">
            <a:avLst/>
          </a:prstGeom>
        </p:spPr>
      </p:pic>
    </p:spTree>
    <p:extLst>
      <p:ext uri="{BB962C8B-B14F-4D97-AF65-F5344CB8AC3E}">
        <p14:creationId xmlns:p14="http://schemas.microsoft.com/office/powerpoint/2010/main" val="3043694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142984"/>
            <a:ext cx="9144000" cy="704104"/>
          </a:xfrm>
        </p:spPr>
        <p:txBody>
          <a:bodyPr>
            <a:normAutofit fontScale="90000"/>
          </a:bodyPr>
          <a:lstStyle/>
          <a:p>
            <a:r>
              <a:rPr lang="fr-FR" b="1" dirty="0"/>
              <a:t>  Réseaux de Neurones </a:t>
            </a:r>
            <a:r>
              <a:rPr lang="fr-FR" b="1" dirty="0" err="1"/>
              <a:t>Convolutives</a:t>
            </a:r>
            <a:r>
              <a:rPr lang="fr-FR" b="1" dirty="0"/>
              <a:t> ?</a:t>
            </a:r>
            <a:endParaRPr lang="en-US" dirty="0"/>
          </a:p>
        </p:txBody>
      </p:sp>
      <p:sp>
        <p:nvSpPr>
          <p:cNvPr id="3" name="Espace réservé du contenu 2"/>
          <p:cNvSpPr>
            <a:spLocks noGrp="1"/>
          </p:cNvSpPr>
          <p:nvPr>
            <p:ph idx="1"/>
          </p:nvPr>
        </p:nvSpPr>
        <p:spPr/>
        <p:txBody>
          <a:bodyPr/>
          <a:lstStyle/>
          <a:p>
            <a:r>
              <a:rPr lang="fr-FR" dirty="0"/>
              <a:t>Apparait en</a:t>
            </a:r>
            <a:r>
              <a:rPr lang="en-US" dirty="0"/>
              <a:t> 2012</a:t>
            </a:r>
            <a:r>
              <a:rPr lang="fr-FR" dirty="0"/>
              <a:t> lors de la compétition annuelle de vision par ordinateur ILSVRC </a:t>
            </a:r>
            <a:r>
              <a:rPr lang="fr-FR" dirty="0" err="1"/>
              <a:t>ALexNet</a:t>
            </a:r>
            <a:r>
              <a:rPr lang="fr-FR" dirty="0"/>
              <a:t> (</a:t>
            </a:r>
            <a:r>
              <a:rPr lang="en-US" u="sng" dirty="0"/>
              <a:t>Alex </a:t>
            </a:r>
            <a:r>
              <a:rPr lang="en-US" u="sng" dirty="0" err="1"/>
              <a:t>Krizhevsky</a:t>
            </a:r>
            <a:r>
              <a:rPr lang="en-US" u="sng" dirty="0"/>
              <a:t> ) </a:t>
            </a:r>
            <a:r>
              <a:rPr lang="en-US" u="sng" dirty="0" err="1"/>
              <a:t>chercheur</a:t>
            </a:r>
            <a:r>
              <a:rPr lang="en-US" u="sng" dirty="0"/>
              <a:t> </a:t>
            </a:r>
            <a:r>
              <a:rPr lang="en-US" u="sng" dirty="0" err="1"/>
              <a:t>Ukrainien</a:t>
            </a:r>
            <a:r>
              <a:rPr lang="en-US" u="sng" dirty="0"/>
              <a:t> </a:t>
            </a:r>
            <a:r>
              <a:rPr lang="en-US" u="sng" dirty="0" err="1"/>
              <a:t>canada</a:t>
            </a:r>
            <a:endParaRPr lang="fr-FR" dirty="0"/>
          </a:p>
          <a:p>
            <a:endParaRPr lang="fr-FR" dirty="0"/>
          </a:p>
          <a:p>
            <a:r>
              <a:rPr lang="fr-FR" dirty="0"/>
              <a:t>modèles les plus performants pour la classification d'images</a:t>
            </a:r>
          </a:p>
          <a:p>
            <a:endParaRPr lang="fr-F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32656"/>
            <a:ext cx="8229600" cy="866360"/>
          </a:xfrm>
        </p:spPr>
        <p:txBody>
          <a:bodyPr>
            <a:normAutofit fontScale="90000"/>
          </a:bodyPr>
          <a:lstStyle/>
          <a:p>
            <a:r>
              <a:rPr lang="fr-FR" b="1" dirty="0"/>
              <a:t>Implémentation de style transfert </a:t>
            </a:r>
          </a:p>
        </p:txBody>
      </p:sp>
      <p:pic>
        <p:nvPicPr>
          <p:cNvPr id="6" name="Image 5">
            <a:extLst>
              <a:ext uri="{FF2B5EF4-FFF2-40B4-BE49-F238E27FC236}">
                <a16:creationId xmlns:a16="http://schemas.microsoft.com/office/drawing/2014/main" id="{BC83F7F6-374C-47A0-9EEF-9118024DB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060848"/>
            <a:ext cx="7676664" cy="288032"/>
          </a:xfrm>
          <a:prstGeom prst="rect">
            <a:avLst/>
          </a:prstGeom>
        </p:spPr>
      </p:pic>
      <p:pic>
        <p:nvPicPr>
          <p:cNvPr id="8" name="Image 7">
            <a:extLst>
              <a:ext uri="{FF2B5EF4-FFF2-40B4-BE49-F238E27FC236}">
                <a16:creationId xmlns:a16="http://schemas.microsoft.com/office/drawing/2014/main" id="{CE179528-ED82-4AC5-B9D2-D817F883A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3221083"/>
            <a:ext cx="7687008" cy="327841"/>
          </a:xfrm>
          <a:prstGeom prst="rect">
            <a:avLst/>
          </a:prstGeom>
        </p:spPr>
      </p:pic>
      <p:pic>
        <p:nvPicPr>
          <p:cNvPr id="10" name="Image 9">
            <a:extLst>
              <a:ext uri="{FF2B5EF4-FFF2-40B4-BE49-F238E27FC236}">
                <a16:creationId xmlns:a16="http://schemas.microsoft.com/office/drawing/2014/main" id="{E9C2477A-6327-4526-8EA9-5B62308C8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149080"/>
            <a:ext cx="7708855" cy="1350239"/>
          </a:xfrm>
          <a:prstGeom prst="rect">
            <a:avLst/>
          </a:prstGeom>
        </p:spPr>
      </p:pic>
    </p:spTree>
    <p:extLst>
      <p:ext uri="{BB962C8B-B14F-4D97-AF65-F5344CB8AC3E}">
        <p14:creationId xmlns:p14="http://schemas.microsoft.com/office/powerpoint/2010/main" val="4022624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32656"/>
            <a:ext cx="8229600" cy="866360"/>
          </a:xfrm>
        </p:spPr>
        <p:txBody>
          <a:bodyPr>
            <a:normAutofit fontScale="90000"/>
          </a:bodyPr>
          <a:lstStyle/>
          <a:p>
            <a:r>
              <a:rPr lang="fr-FR" b="1" dirty="0"/>
              <a:t>Implémentation de style transfert </a:t>
            </a:r>
          </a:p>
        </p:txBody>
      </p:sp>
      <p:pic>
        <p:nvPicPr>
          <p:cNvPr id="4" name="Image 3">
            <a:extLst>
              <a:ext uri="{FF2B5EF4-FFF2-40B4-BE49-F238E27FC236}">
                <a16:creationId xmlns:a16="http://schemas.microsoft.com/office/drawing/2014/main" id="{6B2C8AD2-92B9-4670-BF27-8611F77C4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412776"/>
            <a:ext cx="2126456" cy="2114674"/>
          </a:xfrm>
          <a:prstGeom prst="rect">
            <a:avLst/>
          </a:prstGeom>
        </p:spPr>
      </p:pic>
      <p:pic>
        <p:nvPicPr>
          <p:cNvPr id="6" name="Image 5">
            <a:extLst>
              <a:ext uri="{FF2B5EF4-FFF2-40B4-BE49-F238E27FC236}">
                <a16:creationId xmlns:a16="http://schemas.microsoft.com/office/drawing/2014/main" id="{60F1245C-B39E-4F61-821B-4F79E9A49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340768"/>
            <a:ext cx="2114674" cy="2114674"/>
          </a:xfrm>
          <a:prstGeom prst="rect">
            <a:avLst/>
          </a:prstGeom>
        </p:spPr>
      </p:pic>
      <p:sp>
        <p:nvSpPr>
          <p:cNvPr id="7" name="Rectangle 6">
            <a:extLst>
              <a:ext uri="{FF2B5EF4-FFF2-40B4-BE49-F238E27FC236}">
                <a16:creationId xmlns:a16="http://schemas.microsoft.com/office/drawing/2014/main" id="{2FB9318D-FB53-4FDD-A4F4-47EAA12D441A}"/>
              </a:ext>
            </a:extLst>
          </p:cNvPr>
          <p:cNvSpPr/>
          <p:nvPr/>
        </p:nvSpPr>
        <p:spPr>
          <a:xfrm>
            <a:off x="1009734" y="3527450"/>
            <a:ext cx="1330108" cy="369332"/>
          </a:xfrm>
          <a:prstGeom prst="rect">
            <a:avLst/>
          </a:prstGeom>
        </p:spPr>
        <p:txBody>
          <a:bodyPr wrap="none">
            <a:spAutoFit/>
          </a:bodyPr>
          <a:lstStyle/>
          <a:p>
            <a:r>
              <a:rPr lang="fr-FR" dirty="0"/>
              <a:t>Style Image</a:t>
            </a:r>
            <a:endParaRPr lang="en-US" dirty="0"/>
          </a:p>
        </p:txBody>
      </p:sp>
      <p:sp>
        <p:nvSpPr>
          <p:cNvPr id="8" name="Rectangle 7">
            <a:extLst>
              <a:ext uri="{FF2B5EF4-FFF2-40B4-BE49-F238E27FC236}">
                <a16:creationId xmlns:a16="http://schemas.microsoft.com/office/drawing/2014/main" id="{5A3D04B6-BF8A-4E2F-90A5-4455AF82FD2B}"/>
              </a:ext>
            </a:extLst>
          </p:cNvPr>
          <p:cNvSpPr/>
          <p:nvPr/>
        </p:nvSpPr>
        <p:spPr>
          <a:xfrm>
            <a:off x="6300192" y="3527450"/>
            <a:ext cx="1661160" cy="369332"/>
          </a:xfrm>
          <a:prstGeom prst="rect">
            <a:avLst/>
          </a:prstGeom>
        </p:spPr>
        <p:txBody>
          <a:bodyPr wrap="none">
            <a:spAutoFit/>
          </a:bodyPr>
          <a:lstStyle/>
          <a:p>
            <a:r>
              <a:rPr lang="fr-FR" dirty="0"/>
              <a:t>Content Image</a:t>
            </a:r>
            <a:endParaRPr lang="en-US" dirty="0"/>
          </a:p>
        </p:txBody>
      </p:sp>
      <p:pic>
        <p:nvPicPr>
          <p:cNvPr id="12" name="Image 11">
            <a:extLst>
              <a:ext uri="{FF2B5EF4-FFF2-40B4-BE49-F238E27FC236}">
                <a16:creationId xmlns:a16="http://schemas.microsoft.com/office/drawing/2014/main" id="{18ACAFC6-2B3F-4931-8463-1D56F6DDA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503" y="4005064"/>
            <a:ext cx="2700570" cy="2700570"/>
          </a:xfrm>
          <a:prstGeom prst="rect">
            <a:avLst/>
          </a:prstGeom>
        </p:spPr>
      </p:pic>
      <p:pic>
        <p:nvPicPr>
          <p:cNvPr id="14" name="Image 13">
            <a:extLst>
              <a:ext uri="{FF2B5EF4-FFF2-40B4-BE49-F238E27FC236}">
                <a16:creationId xmlns:a16="http://schemas.microsoft.com/office/drawing/2014/main" id="{DBE92BCF-F06A-49DC-A869-B4620F647E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012" y="4005064"/>
            <a:ext cx="2700571" cy="2700571"/>
          </a:xfrm>
          <a:prstGeom prst="rect">
            <a:avLst/>
          </a:prstGeom>
        </p:spPr>
      </p:pic>
      <p:pic>
        <p:nvPicPr>
          <p:cNvPr id="16" name="Image 15">
            <a:extLst>
              <a:ext uri="{FF2B5EF4-FFF2-40B4-BE49-F238E27FC236}">
                <a16:creationId xmlns:a16="http://schemas.microsoft.com/office/drawing/2014/main" id="{BD78B22E-AF03-475D-B609-FD9D486497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1523" y="3968791"/>
            <a:ext cx="2715278" cy="2715278"/>
          </a:xfrm>
          <a:prstGeom prst="rect">
            <a:avLst/>
          </a:prstGeom>
        </p:spPr>
      </p:pic>
    </p:spTree>
    <p:extLst>
      <p:ext uri="{BB962C8B-B14F-4D97-AF65-F5344CB8AC3E}">
        <p14:creationId xmlns:p14="http://schemas.microsoft.com/office/powerpoint/2010/main" val="3468894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32656"/>
            <a:ext cx="8229600" cy="866360"/>
          </a:xfrm>
        </p:spPr>
        <p:txBody>
          <a:bodyPr>
            <a:normAutofit fontScale="90000"/>
          </a:bodyPr>
          <a:lstStyle/>
          <a:p>
            <a:r>
              <a:rPr lang="fr-FR" b="1" dirty="0"/>
              <a:t>Implémentation de style transfert </a:t>
            </a:r>
          </a:p>
        </p:txBody>
      </p:sp>
      <p:pic>
        <p:nvPicPr>
          <p:cNvPr id="4" name="Image 3">
            <a:extLst>
              <a:ext uri="{FF2B5EF4-FFF2-40B4-BE49-F238E27FC236}">
                <a16:creationId xmlns:a16="http://schemas.microsoft.com/office/drawing/2014/main" id="{6B2C8AD2-92B9-4670-BF27-8611F77C4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412776"/>
            <a:ext cx="2126456" cy="2114674"/>
          </a:xfrm>
          <a:prstGeom prst="rect">
            <a:avLst/>
          </a:prstGeom>
        </p:spPr>
      </p:pic>
      <p:pic>
        <p:nvPicPr>
          <p:cNvPr id="6" name="Image 5">
            <a:extLst>
              <a:ext uri="{FF2B5EF4-FFF2-40B4-BE49-F238E27FC236}">
                <a16:creationId xmlns:a16="http://schemas.microsoft.com/office/drawing/2014/main" id="{60F1245C-B39E-4F61-821B-4F79E9A49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340768"/>
            <a:ext cx="2114674" cy="2114674"/>
          </a:xfrm>
          <a:prstGeom prst="rect">
            <a:avLst/>
          </a:prstGeom>
        </p:spPr>
      </p:pic>
      <p:sp>
        <p:nvSpPr>
          <p:cNvPr id="7" name="Rectangle 6">
            <a:extLst>
              <a:ext uri="{FF2B5EF4-FFF2-40B4-BE49-F238E27FC236}">
                <a16:creationId xmlns:a16="http://schemas.microsoft.com/office/drawing/2014/main" id="{2FB9318D-FB53-4FDD-A4F4-47EAA12D441A}"/>
              </a:ext>
            </a:extLst>
          </p:cNvPr>
          <p:cNvSpPr/>
          <p:nvPr/>
        </p:nvSpPr>
        <p:spPr>
          <a:xfrm>
            <a:off x="1009734" y="3527450"/>
            <a:ext cx="1330108" cy="369332"/>
          </a:xfrm>
          <a:prstGeom prst="rect">
            <a:avLst/>
          </a:prstGeom>
        </p:spPr>
        <p:txBody>
          <a:bodyPr wrap="none">
            <a:spAutoFit/>
          </a:bodyPr>
          <a:lstStyle/>
          <a:p>
            <a:r>
              <a:rPr lang="fr-FR" dirty="0"/>
              <a:t>Style Image</a:t>
            </a:r>
            <a:endParaRPr lang="en-US" dirty="0"/>
          </a:p>
        </p:txBody>
      </p:sp>
      <p:sp>
        <p:nvSpPr>
          <p:cNvPr id="8" name="Rectangle 7">
            <a:extLst>
              <a:ext uri="{FF2B5EF4-FFF2-40B4-BE49-F238E27FC236}">
                <a16:creationId xmlns:a16="http://schemas.microsoft.com/office/drawing/2014/main" id="{5A3D04B6-BF8A-4E2F-90A5-4455AF82FD2B}"/>
              </a:ext>
            </a:extLst>
          </p:cNvPr>
          <p:cNvSpPr/>
          <p:nvPr/>
        </p:nvSpPr>
        <p:spPr>
          <a:xfrm>
            <a:off x="6300192" y="3527450"/>
            <a:ext cx="1661160" cy="369332"/>
          </a:xfrm>
          <a:prstGeom prst="rect">
            <a:avLst/>
          </a:prstGeom>
        </p:spPr>
        <p:txBody>
          <a:bodyPr wrap="none">
            <a:spAutoFit/>
          </a:bodyPr>
          <a:lstStyle/>
          <a:p>
            <a:r>
              <a:rPr lang="fr-FR" dirty="0"/>
              <a:t>Content Image</a:t>
            </a:r>
            <a:endParaRPr lang="en-US" dirty="0"/>
          </a:p>
        </p:txBody>
      </p:sp>
      <p:pic>
        <p:nvPicPr>
          <p:cNvPr id="5" name="Image 4">
            <a:extLst>
              <a:ext uri="{FF2B5EF4-FFF2-40B4-BE49-F238E27FC236}">
                <a16:creationId xmlns:a16="http://schemas.microsoft.com/office/drawing/2014/main" id="{DB8148A3-595F-4DF9-B0C9-6B3557F0D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545" y="3980247"/>
            <a:ext cx="2715279" cy="2715279"/>
          </a:xfrm>
          <a:prstGeom prst="rect">
            <a:avLst/>
          </a:prstGeom>
        </p:spPr>
      </p:pic>
      <p:pic>
        <p:nvPicPr>
          <p:cNvPr id="10" name="Image 9">
            <a:extLst>
              <a:ext uri="{FF2B5EF4-FFF2-40B4-BE49-F238E27FC236}">
                <a16:creationId xmlns:a16="http://schemas.microsoft.com/office/drawing/2014/main" id="{460BF0AD-6642-446B-AD68-5C8E7D56D4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1840" y="3980247"/>
            <a:ext cx="2715279" cy="2715279"/>
          </a:xfrm>
          <a:prstGeom prst="rect">
            <a:avLst/>
          </a:prstGeom>
        </p:spPr>
      </p:pic>
      <p:pic>
        <p:nvPicPr>
          <p:cNvPr id="13" name="Image 12">
            <a:extLst>
              <a:ext uri="{FF2B5EF4-FFF2-40B4-BE49-F238E27FC236}">
                <a16:creationId xmlns:a16="http://schemas.microsoft.com/office/drawing/2014/main" id="{4C4317A7-D3C7-41BB-BBBF-58A92F7859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1135" y="3980247"/>
            <a:ext cx="2715279" cy="2715279"/>
          </a:xfrm>
          <a:prstGeom prst="rect">
            <a:avLst/>
          </a:prstGeom>
        </p:spPr>
      </p:pic>
    </p:spTree>
    <p:extLst>
      <p:ext uri="{BB962C8B-B14F-4D97-AF65-F5344CB8AC3E}">
        <p14:creationId xmlns:p14="http://schemas.microsoft.com/office/powerpoint/2010/main" val="1306779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Principe Générale </a:t>
            </a:r>
            <a:endParaRPr lang="en-US" dirty="0"/>
          </a:p>
        </p:txBody>
      </p:sp>
      <p:sp>
        <p:nvSpPr>
          <p:cNvPr id="3" name="Espace réservé du contenu 2"/>
          <p:cNvSpPr>
            <a:spLocks noGrp="1"/>
          </p:cNvSpPr>
          <p:nvPr>
            <p:ph idx="1"/>
          </p:nvPr>
        </p:nvSpPr>
        <p:spPr/>
        <p:txBody>
          <a:bodyPr>
            <a:normAutofit lnSpcReduction="10000"/>
          </a:bodyPr>
          <a:lstStyle/>
          <a:p>
            <a:pPr>
              <a:buFont typeface="Wingdings" pitchFamily="2" charset="2"/>
              <a:buChar char="§"/>
            </a:pPr>
            <a:r>
              <a:rPr lang="fr-FR" sz="3200" b="1" dirty="0">
                <a:solidFill>
                  <a:srgbClr val="FF0000"/>
                </a:solidFill>
              </a:rPr>
              <a:t>les Filtres :</a:t>
            </a:r>
          </a:p>
          <a:p>
            <a:pPr>
              <a:buFont typeface="Wingdings" pitchFamily="2" charset="2"/>
              <a:buChar char="§"/>
            </a:pPr>
            <a:r>
              <a:rPr lang="fr-FR" sz="3200" dirty="0"/>
              <a:t>Matrice 3*3,Noyau, </a:t>
            </a:r>
            <a:r>
              <a:rPr lang="fr-FR" sz="3200" dirty="0" err="1"/>
              <a:t>detecteur</a:t>
            </a:r>
            <a:r>
              <a:rPr lang="fr-FR" sz="3200" dirty="0"/>
              <a:t> de </a:t>
            </a:r>
            <a:r>
              <a:rPr lang="fr-FR" sz="3200" dirty="0" err="1"/>
              <a:t>feature</a:t>
            </a:r>
            <a:r>
              <a:rPr lang="fr-FR" sz="3200" dirty="0"/>
              <a:t> .</a:t>
            </a:r>
          </a:p>
          <a:p>
            <a:pPr>
              <a:buFont typeface="Wingdings" pitchFamily="2" charset="2"/>
              <a:buChar char="§"/>
            </a:pPr>
            <a:r>
              <a:rPr lang="fr-FR" sz="3200" dirty="0"/>
              <a:t>plus les </a:t>
            </a:r>
            <a:r>
              <a:rPr lang="fr-FR" sz="3200" dirty="0">
                <a:hlinkClick r:id="rId3"/>
              </a:rPr>
              <a:t>filtres</a:t>
            </a:r>
            <a:r>
              <a:rPr lang="fr-FR" sz="3200" dirty="0"/>
              <a:t> interviennent tard dans l’enchaînement, plus ils permettent de détecter des formes complexe.</a:t>
            </a:r>
            <a:endParaRPr lang="fr-FR" sz="3200" b="1" dirty="0">
              <a:solidFill>
                <a:srgbClr val="FF0000"/>
              </a:solidFill>
            </a:endParaRPr>
          </a:p>
          <a:p>
            <a:pPr>
              <a:buFont typeface="Wingdings" pitchFamily="2" charset="2"/>
              <a:buChar char="§"/>
            </a:pPr>
            <a:endParaRPr lang="fr-FR" dirty="0"/>
          </a:p>
          <a:p>
            <a:pPr>
              <a:buFont typeface="Wingdings" pitchFamily="2" charset="2"/>
              <a:buChar char="§"/>
            </a:pPr>
            <a:r>
              <a:rPr lang="en-US" b="1" dirty="0">
                <a:solidFill>
                  <a:srgbClr val="FF0000"/>
                </a:solidFill>
              </a:rPr>
              <a:t>les simplifications : (pooling )</a:t>
            </a:r>
          </a:p>
          <a:p>
            <a:pPr>
              <a:buFont typeface="Wingdings" pitchFamily="2" charset="2"/>
              <a:buChar char="§"/>
            </a:pPr>
            <a:r>
              <a:rPr lang="fr-FR" dirty="0"/>
              <a:t>pour alléger les calculs et dégager les informations principales.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i="1" dirty="0"/>
              <a:t>Exemple de filtres, avec leurs effets sur une image</a:t>
            </a:r>
            <a:endParaRPr lang="en-US" dirty="0"/>
          </a:p>
        </p:txBody>
      </p:sp>
      <p:sp>
        <p:nvSpPr>
          <p:cNvPr id="3" name="Espace réservé du contenu 2"/>
          <p:cNvSpPr>
            <a:spLocks noGrp="1"/>
          </p:cNvSpPr>
          <p:nvPr>
            <p:ph idx="1"/>
          </p:nvPr>
        </p:nvSpPr>
        <p:spPr/>
        <p:txBody>
          <a:bodyPr/>
          <a:lstStyle/>
          <a:p>
            <a:endParaRPr lang="en-US" dirty="0"/>
          </a:p>
        </p:txBody>
      </p:sp>
      <p:pic>
        <p:nvPicPr>
          <p:cNvPr id="1026" name="Picture 2" descr="C:\Users\elmustapha\Desktop\filtres-convolutions-cnn.jpg"/>
          <p:cNvPicPr>
            <a:picLocks noChangeAspect="1" noChangeArrowheads="1"/>
          </p:cNvPicPr>
          <p:nvPr/>
        </p:nvPicPr>
        <p:blipFill>
          <a:blip r:embed="rId2"/>
          <a:srcRect/>
          <a:stretch>
            <a:fillRect/>
          </a:stretch>
        </p:blipFill>
        <p:spPr bwMode="auto">
          <a:xfrm>
            <a:off x="2071670" y="1857364"/>
            <a:ext cx="5000660" cy="4429156"/>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en-US" dirty="0" err="1"/>
              <a:t>L’opération</a:t>
            </a:r>
            <a:r>
              <a:rPr lang="en-US" dirty="0"/>
              <a:t> de convolution</a:t>
            </a:r>
            <a:br>
              <a:rPr lang="en-US" dirty="0"/>
            </a:br>
            <a:endParaRPr lang="en-US" dirty="0"/>
          </a:p>
        </p:txBody>
      </p:sp>
      <p:sp>
        <p:nvSpPr>
          <p:cNvPr id="3" name="Espace réservé du contenu 2"/>
          <p:cNvSpPr>
            <a:spLocks noGrp="1"/>
          </p:cNvSpPr>
          <p:nvPr>
            <p:ph idx="1"/>
          </p:nvPr>
        </p:nvSpPr>
        <p:spPr/>
        <p:txBody>
          <a:bodyPr/>
          <a:lstStyle/>
          <a:p>
            <a:pPr>
              <a:buFont typeface="Arial"/>
              <a:buChar char="•"/>
            </a:pPr>
            <a:r>
              <a:rPr lang="fr-FR" sz="2800" dirty="0">
                <a:solidFill>
                  <a:srgbClr val="222222"/>
                </a:solidFill>
                <a:latin typeface="Verdana"/>
              </a:rPr>
              <a:t>Mise en évidence des traits verticaux, horizontaux, diagonaux…</a:t>
            </a:r>
          </a:p>
          <a:p>
            <a:pPr>
              <a:buFont typeface="Arial"/>
              <a:buChar char="•"/>
            </a:pPr>
            <a:r>
              <a:rPr lang="fr-FR" sz="2800" dirty="0">
                <a:solidFill>
                  <a:srgbClr val="222222"/>
                </a:solidFill>
                <a:latin typeface="Verdana"/>
              </a:rPr>
              <a:t>Floue de l’image (</a:t>
            </a:r>
            <a:r>
              <a:rPr lang="fr-FR" sz="2800" dirty="0" err="1">
                <a:solidFill>
                  <a:srgbClr val="222222"/>
                </a:solidFill>
                <a:latin typeface="Verdana"/>
              </a:rPr>
              <a:t>blur</a:t>
            </a:r>
            <a:r>
              <a:rPr lang="fr-FR" sz="2800" dirty="0">
                <a:solidFill>
                  <a:srgbClr val="222222"/>
                </a:solidFill>
                <a:latin typeface="Verdana"/>
              </a:rPr>
              <a:t>), lissage des textures ou à l’inverse « </a:t>
            </a:r>
            <a:r>
              <a:rPr lang="fr-FR" sz="2800" dirty="0" err="1">
                <a:solidFill>
                  <a:srgbClr val="222222"/>
                </a:solidFill>
                <a:latin typeface="Verdana"/>
              </a:rPr>
              <a:t>sharpen</a:t>
            </a:r>
            <a:r>
              <a:rPr lang="fr-FR" sz="2800" dirty="0">
                <a:solidFill>
                  <a:srgbClr val="222222"/>
                </a:solidFill>
                <a:latin typeface="Verdana"/>
              </a:rPr>
              <a:t> »</a:t>
            </a:r>
          </a:p>
          <a:p>
            <a:pPr>
              <a:buFont typeface="Arial"/>
              <a:buChar char="•"/>
            </a:pPr>
            <a:r>
              <a:rPr lang="fr-FR" sz="2800" dirty="0">
                <a:solidFill>
                  <a:srgbClr val="222222"/>
                </a:solidFill>
                <a:latin typeface="Verdana"/>
              </a:rPr>
              <a:t>Inversion de couleurs</a:t>
            </a:r>
          </a:p>
          <a:p>
            <a:pPr>
              <a:buFont typeface="Arial"/>
              <a:buChar char="•"/>
            </a:pPr>
            <a:r>
              <a:rPr lang="fr-FR" sz="2800" dirty="0" err="1">
                <a:solidFill>
                  <a:srgbClr val="222222"/>
                </a:solidFill>
                <a:latin typeface="Verdana"/>
              </a:rPr>
              <a:t>etc</a:t>
            </a:r>
            <a:r>
              <a:rPr lang="fr-FR" sz="2800" dirty="0">
                <a:solidFill>
                  <a:srgbClr val="222222"/>
                </a:solidFill>
                <a:latin typeface="Verdana"/>
              </a:rPr>
              <a:t>…</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i="1" dirty="0"/>
              <a:t>filtres à plusieurs </a:t>
            </a:r>
            <a:endParaRPr lang="en-US" dirty="0"/>
          </a:p>
        </p:txBody>
      </p:sp>
      <p:sp>
        <p:nvSpPr>
          <p:cNvPr id="3" name="Espace réservé du contenu 2"/>
          <p:cNvSpPr>
            <a:spLocks noGrp="1"/>
          </p:cNvSpPr>
          <p:nvPr>
            <p:ph idx="1"/>
          </p:nvPr>
        </p:nvSpPr>
        <p:spPr/>
        <p:txBody>
          <a:bodyPr/>
          <a:lstStyle/>
          <a:p>
            <a:endParaRPr lang="en-US"/>
          </a:p>
        </p:txBody>
      </p:sp>
      <p:pic>
        <p:nvPicPr>
          <p:cNvPr id="2050" name="Picture 2" descr="C:\Users\elmustapha\Desktop\exemples-de-filtres-à-plusieurs-niveaux.png"/>
          <p:cNvPicPr>
            <a:picLocks noChangeAspect="1" noChangeArrowheads="1"/>
          </p:cNvPicPr>
          <p:nvPr/>
        </p:nvPicPr>
        <p:blipFill>
          <a:blip r:embed="rId3"/>
          <a:srcRect/>
          <a:stretch>
            <a:fillRect/>
          </a:stretch>
        </p:blipFill>
        <p:spPr bwMode="auto">
          <a:xfrm>
            <a:off x="857224" y="2000240"/>
            <a:ext cx="7620000" cy="432435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Produit de convolution</a:t>
            </a:r>
            <a:endParaRPr lang="en-US" dirty="0"/>
          </a:p>
        </p:txBody>
      </p:sp>
      <p:sp>
        <p:nvSpPr>
          <p:cNvPr id="3" name="Espace réservé du contenu 2"/>
          <p:cNvSpPr>
            <a:spLocks noGrp="1"/>
          </p:cNvSpPr>
          <p:nvPr>
            <p:ph idx="1"/>
          </p:nvPr>
        </p:nvSpPr>
        <p:spPr/>
        <p:txBody>
          <a:bodyPr/>
          <a:lstStyle/>
          <a:p>
            <a:endParaRPr lang="en-US" dirty="0"/>
          </a:p>
        </p:txBody>
      </p:sp>
      <p:pic>
        <p:nvPicPr>
          <p:cNvPr id="3074" name="Picture 2" descr="C:\Users\elmustapha\Desktop\Convolution-11.jpg"/>
          <p:cNvPicPr>
            <a:picLocks noChangeAspect="1" noChangeArrowheads="1"/>
          </p:cNvPicPr>
          <p:nvPr/>
        </p:nvPicPr>
        <p:blipFill>
          <a:blip r:embed="rId3"/>
          <a:srcRect/>
          <a:stretch>
            <a:fillRect/>
          </a:stretch>
        </p:blipFill>
        <p:spPr bwMode="auto">
          <a:xfrm>
            <a:off x="357158" y="1928802"/>
            <a:ext cx="8483263" cy="464347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Produit de convolution</a:t>
            </a:r>
            <a:endParaRPr lang="en-US" dirty="0"/>
          </a:p>
        </p:txBody>
      </p:sp>
      <p:pic>
        <p:nvPicPr>
          <p:cNvPr id="4" name="Espace réservé du contenu 3" descr="convolution-classique.gif"/>
          <p:cNvPicPr>
            <a:picLocks noGrp="1" noChangeAspect="1"/>
          </p:cNvPicPr>
          <p:nvPr>
            <p:ph idx="1"/>
          </p:nvPr>
        </p:nvPicPr>
        <p:blipFill>
          <a:blip r:embed="rId3"/>
          <a:stretch>
            <a:fillRect/>
          </a:stretch>
        </p:blipFill>
        <p:spPr>
          <a:xfrm>
            <a:off x="500034" y="1928803"/>
            <a:ext cx="8358246" cy="4835378"/>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ébit">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Débit">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ébit">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2033</TotalTime>
  <Words>1303</Words>
  <Application>Microsoft Office PowerPoint</Application>
  <PresentationFormat>Affichage à l'écran (4:3)</PresentationFormat>
  <Paragraphs>166</Paragraphs>
  <Slides>32</Slides>
  <Notes>25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32</vt:i4>
      </vt:variant>
    </vt:vector>
  </HeadingPairs>
  <TitlesOfParts>
    <vt:vector size="39" baseType="lpstr">
      <vt:lpstr>Arial</vt:lpstr>
      <vt:lpstr>Calibri</vt:lpstr>
      <vt:lpstr>Constantia</vt:lpstr>
      <vt:lpstr>Verdana</vt:lpstr>
      <vt:lpstr>Wingdings</vt:lpstr>
      <vt:lpstr>Wingdings 2</vt:lpstr>
      <vt:lpstr>Débit</vt:lpstr>
      <vt:lpstr>Transfert de Style par          Apprentissage Profond</vt:lpstr>
      <vt:lpstr>Sommaire</vt:lpstr>
      <vt:lpstr>  Réseaux de Neurones Convolutives ?</vt:lpstr>
      <vt:lpstr>Principe Générale </vt:lpstr>
      <vt:lpstr>Exemple de filtres, avec leurs effets sur une image</vt:lpstr>
      <vt:lpstr>L’opération de convolution </vt:lpstr>
      <vt:lpstr>filtres à plusieurs </vt:lpstr>
      <vt:lpstr>Produit de convolution</vt:lpstr>
      <vt:lpstr>Produit de convolution</vt:lpstr>
      <vt:lpstr>Présentation PowerPoint</vt:lpstr>
      <vt:lpstr>Les différentes convolutions </vt:lpstr>
      <vt:lpstr> la Couche RELU</vt:lpstr>
      <vt:lpstr>Exemple d’application de RELU</vt:lpstr>
      <vt:lpstr>Le pooling </vt:lpstr>
      <vt:lpstr>Présentation PowerPoint</vt:lpstr>
      <vt:lpstr>               flattening</vt:lpstr>
      <vt:lpstr>Présentation PowerPoint</vt:lpstr>
      <vt:lpstr>Présentation PowerPoint</vt:lpstr>
      <vt:lpstr>Récapitulation</vt:lpstr>
      <vt:lpstr>Traitement d’information</vt:lpstr>
      <vt:lpstr>La Fonction de perte</vt:lpstr>
      <vt:lpstr>La vision par ordinateur c’est quoi?</vt:lpstr>
      <vt:lpstr>Les domaines de recherches:</vt:lpstr>
      <vt:lpstr>L’interpolation</vt:lpstr>
      <vt:lpstr>L'interpolation bicubique</vt:lpstr>
      <vt:lpstr>L’interpolation nearest</vt:lpstr>
      <vt:lpstr>Image 3D : </vt:lpstr>
      <vt:lpstr>Principe de style transfert </vt:lpstr>
      <vt:lpstr>Implémentation de style transfert </vt:lpstr>
      <vt:lpstr>Implémentation de style transfert </vt:lpstr>
      <vt:lpstr>Implémentation de style transfert </vt:lpstr>
      <vt:lpstr>Implémentation de style transfert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admin</dc:creator>
  <cp:lastModifiedBy>mossaid khalid</cp:lastModifiedBy>
  <cp:revision>24</cp:revision>
  <dcterms:created xsi:type="dcterms:W3CDTF">2019-07-23T19:35:22Z</dcterms:created>
  <dcterms:modified xsi:type="dcterms:W3CDTF">2019-09-19T09:40:55Z</dcterms:modified>
</cp:coreProperties>
</file>